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9"/>
  </p:notesMasterIdLst>
  <p:handoutMasterIdLst>
    <p:handoutMasterId r:id="rId150"/>
  </p:handoutMasterIdLst>
  <p:sldIdLst>
    <p:sldId id="256" r:id="rId5"/>
    <p:sldId id="270" r:id="rId6"/>
    <p:sldId id="257" r:id="rId7"/>
    <p:sldId id="406" r:id="rId8"/>
    <p:sldId id="258" r:id="rId9"/>
    <p:sldId id="289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59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5" r:id="rId73"/>
    <p:sldId id="364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5" r:id="rId83"/>
    <p:sldId id="376" r:id="rId84"/>
    <p:sldId id="377" r:id="rId85"/>
    <p:sldId id="374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5" r:id="rId103"/>
    <p:sldId id="396" r:id="rId104"/>
    <p:sldId id="397" r:id="rId105"/>
    <p:sldId id="398" r:id="rId106"/>
    <p:sldId id="399" r:id="rId107"/>
    <p:sldId id="400" r:id="rId108"/>
    <p:sldId id="402" r:id="rId109"/>
    <p:sldId id="403" r:id="rId110"/>
    <p:sldId id="404" r:id="rId111"/>
    <p:sldId id="407" r:id="rId112"/>
    <p:sldId id="408" r:id="rId113"/>
    <p:sldId id="409" r:id="rId114"/>
    <p:sldId id="422" r:id="rId115"/>
    <p:sldId id="423" r:id="rId116"/>
    <p:sldId id="405" r:id="rId117"/>
    <p:sldId id="260" r:id="rId118"/>
    <p:sldId id="410" r:id="rId119"/>
    <p:sldId id="411" r:id="rId120"/>
    <p:sldId id="412" r:id="rId121"/>
    <p:sldId id="413" r:id="rId122"/>
    <p:sldId id="414" r:id="rId123"/>
    <p:sldId id="415" r:id="rId124"/>
    <p:sldId id="424" r:id="rId125"/>
    <p:sldId id="426" r:id="rId126"/>
    <p:sldId id="433" r:id="rId127"/>
    <p:sldId id="435" r:id="rId128"/>
    <p:sldId id="416" r:id="rId129"/>
    <p:sldId id="417" r:id="rId130"/>
    <p:sldId id="427" r:id="rId131"/>
    <p:sldId id="429" r:id="rId132"/>
    <p:sldId id="430" r:id="rId133"/>
    <p:sldId id="431" r:id="rId134"/>
    <p:sldId id="432" r:id="rId135"/>
    <p:sldId id="428" r:id="rId136"/>
    <p:sldId id="419" r:id="rId137"/>
    <p:sldId id="420" r:id="rId138"/>
    <p:sldId id="421" r:id="rId139"/>
    <p:sldId id="436" r:id="rId140"/>
    <p:sldId id="437" r:id="rId141"/>
    <p:sldId id="441" r:id="rId142"/>
    <p:sldId id="442" r:id="rId143"/>
    <p:sldId id="439" r:id="rId144"/>
    <p:sldId id="440" r:id="rId145"/>
    <p:sldId id="425" r:id="rId146"/>
    <p:sldId id="443" r:id="rId147"/>
    <p:sldId id="446" r:id="rId1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E04"/>
    <a:srgbClr val="0F0F0F"/>
    <a:srgbClr val="FFFFFF"/>
    <a:srgbClr val="505050"/>
    <a:srgbClr val="6785C1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4" autoAdjust="0"/>
    <p:restoredTop sz="89988" autoAdjust="0"/>
  </p:normalViewPr>
  <p:slideViewPr>
    <p:cSldViewPr snapToGrid="0">
      <p:cViewPr varScale="1">
        <p:scale>
          <a:sx n="105" d="100"/>
          <a:sy n="105" d="100"/>
        </p:scale>
        <p:origin x="16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26/07/2018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3735B-0EBE-4514-A88B-CEDBD30FB9E3}" type="datetimeFigureOut">
              <a:rPr lang="es-ES" smtClean="0"/>
              <a:t>26/07/2018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14525-459D-4719-8E70-FC531E6552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987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5EA175-D3BD-433B-AE78-035AF1E8740C}" type="slidenum">
              <a:rPr lang="es-ES" smtClean="0"/>
              <a:pPr/>
              <a:t>9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42646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007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36231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explicamos</a:t>
            </a:r>
            <a:r>
              <a:rPr lang="es-ES" baseline="0" dirty="0" smtClean="0"/>
              <a:t> que así es como tenemos nuestra aplicación pero todavía creemos que podemos separarla en más componentes. ¿Qué componente añadiríamos?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64296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1. Tendremos que añadir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8452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1. Tendremos </a:t>
            </a:r>
            <a:r>
              <a:rPr lang="es-ES" smtClean="0"/>
              <a:t>que añadir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92299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1. Tendremos </a:t>
            </a:r>
            <a:r>
              <a:rPr lang="es-ES" smtClean="0"/>
              <a:t>que añadir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4787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7867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4977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6412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6884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03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2690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5622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3740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0097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8691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9050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0117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147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5046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5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cambio sería añadir el</a:t>
            </a:r>
            <a:r>
              <a:rPr lang="es-ES" baseline="0" dirty="0" smtClean="0"/>
              <a:t> componente de </a:t>
            </a:r>
            <a:r>
              <a:rPr lang="es-ES" baseline="0" dirty="0" err="1" smtClean="0"/>
              <a:t>Items</a:t>
            </a:r>
            <a:r>
              <a:rPr lang="es-ES" baseline="0" dirty="0" smtClean="0"/>
              <a:t> dentro del </a:t>
            </a:r>
            <a:r>
              <a:rPr lang="es-ES" baseline="0" dirty="0" err="1" smtClean="0"/>
              <a:t>ItemList</a:t>
            </a:r>
            <a:r>
              <a:rPr lang="es-ES" baseline="0" dirty="0" smtClean="0"/>
              <a:t>. Evidentemente esto genera menos acoplamiento y podemos además reutilizar el componente.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63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5516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00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04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24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25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530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383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198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84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194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5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93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58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724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80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845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524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57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029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785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1485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819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487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908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562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06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687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657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0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214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755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367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887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504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244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336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815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643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67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439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5668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844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7197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9487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071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9559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563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1611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244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37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1537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7126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68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499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630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9980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4170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3365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7231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013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07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7185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6639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9627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4537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6533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1555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346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5745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8347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4589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2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2904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2813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99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9418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6070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74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4945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9790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656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771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TypeError</a:t>
            </a:r>
            <a:r>
              <a:rPr lang="en-US" sz="1200" spc="-5" dirty="0" smtClean="0">
                <a:solidFill>
                  <a:srgbClr val="FFFFFF"/>
                </a:solidFill>
                <a:latin typeface="Courier New"/>
                <a:cs typeface="Courier New"/>
              </a:rPr>
              <a:t>: Cannot read property ‘reduce' of undefined at  </a:t>
            </a: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ItemListComponent.totalItems</a:t>
            </a:r>
            <a:endParaRPr lang="en-US" sz="1200" spc="-5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urier New"/>
                <a:cs typeface="Courier New"/>
              </a:rPr>
              <a:t>When our page initially loads, we haven’t yet  fetched any data, so our item array is undeﬁned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7734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TypeError</a:t>
            </a:r>
            <a:r>
              <a:rPr lang="en-US" sz="1200" spc="-5" dirty="0" smtClean="0">
                <a:solidFill>
                  <a:srgbClr val="FFFFFF"/>
                </a:solidFill>
                <a:latin typeface="Courier New"/>
                <a:cs typeface="Courier New"/>
              </a:rPr>
              <a:t>: Cannot read property ‘reduce' of undefined at  </a:t>
            </a: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ItemListComponent.totalItems</a:t>
            </a:r>
            <a:endParaRPr lang="en-US" sz="1200" spc="-5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urier New"/>
                <a:cs typeface="Courier New"/>
              </a:rPr>
              <a:t>When our page initially loads, we haven’t yet  fetched any data, so our item array is undeﬁned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147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2888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5404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5883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0406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TypeError</a:t>
            </a:r>
            <a:r>
              <a:rPr lang="en-US" sz="1200" spc="-5" dirty="0" smtClean="0">
                <a:solidFill>
                  <a:srgbClr val="FFFFFF"/>
                </a:solidFill>
                <a:latin typeface="Courier New"/>
                <a:cs typeface="Courier New"/>
              </a:rPr>
              <a:t>: Cannot read property ‘reduce' of undefined at  </a:t>
            </a: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ItemListComponent.totalItems</a:t>
            </a:r>
            <a:endParaRPr lang="en-US" sz="1200" spc="-5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urier New"/>
                <a:cs typeface="Courier New"/>
              </a:rPr>
              <a:t>When our page initially loads, we haven’t yet  fetched any data, so our item array is undeﬁned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7953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TypeError</a:t>
            </a:r>
            <a:r>
              <a:rPr lang="en-US" sz="1200" spc="-5" dirty="0" smtClean="0">
                <a:solidFill>
                  <a:srgbClr val="FFFFFF"/>
                </a:solidFill>
                <a:latin typeface="Courier New"/>
                <a:cs typeface="Courier New"/>
              </a:rPr>
              <a:t>: Cannot read property ‘reduce' of undefined at  </a:t>
            </a: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ItemListComponent.totalItems</a:t>
            </a:r>
            <a:endParaRPr lang="en-US" sz="1200" spc="-5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urier New"/>
                <a:cs typeface="Courier New"/>
              </a:rPr>
              <a:t>When our page initially loads, we haven’t yet  fetched any data, so our item array is undeﬁned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0512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TypeError</a:t>
            </a:r>
            <a:r>
              <a:rPr lang="en-US" sz="1200" spc="-5" dirty="0" smtClean="0">
                <a:solidFill>
                  <a:srgbClr val="FFFFFF"/>
                </a:solidFill>
                <a:latin typeface="Courier New"/>
                <a:cs typeface="Courier New"/>
              </a:rPr>
              <a:t>: Cannot read property ‘reduce' of undefined at  </a:t>
            </a:r>
            <a:r>
              <a:rPr lang="en-US" sz="1200" spc="-5" dirty="0" err="1" smtClean="0">
                <a:solidFill>
                  <a:srgbClr val="FFFFFF"/>
                </a:solidFill>
                <a:latin typeface="Courier New"/>
                <a:cs typeface="Courier New"/>
              </a:rPr>
              <a:t>ItemListComponent.totalItems</a:t>
            </a:r>
            <a:endParaRPr lang="en-US" sz="1200" spc="-5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urier New"/>
                <a:cs typeface="Courier New"/>
              </a:rPr>
              <a:t>When our page initially loads, we haven’t yet  fetched any data, so our item array is undeﬁned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827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5904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4063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4422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14525-459D-4719-8E70-FC531E655222}" type="slidenum">
              <a:rPr lang="es-ES" smtClean="0"/>
              <a:t>119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7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 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smtClean="0"/>
              <a:t>Muchas gracias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 smtClean="0">
                <a:solidFill>
                  <a:srgbClr val="9AAE04"/>
                </a:solidFill>
              </a:rPr>
              <a:t>Consulting</a:t>
            </a:r>
            <a:r>
              <a:rPr lang="es-ES" sz="1600" dirty="0" smtClean="0">
                <a:solidFill>
                  <a:srgbClr val="9AAE04"/>
                </a:solidFill>
              </a:rPr>
              <a:t>, </a:t>
            </a:r>
            <a:r>
              <a:rPr lang="es-ES" sz="1600" dirty="0" err="1" smtClean="0">
                <a:solidFill>
                  <a:srgbClr val="9AAE04"/>
                </a:solidFill>
              </a:rPr>
              <a:t>Transformation</a:t>
            </a:r>
            <a:r>
              <a:rPr lang="es-ES" sz="1600" dirty="0" smtClean="0">
                <a:solidFill>
                  <a:srgbClr val="9AAE04"/>
                </a:solidFill>
              </a:rPr>
              <a:t>, </a:t>
            </a:r>
            <a:r>
              <a:rPr lang="es-ES" sz="1600" dirty="0" err="1" smtClean="0">
                <a:solidFill>
                  <a:srgbClr val="9AAE04"/>
                </a:solidFill>
              </a:rPr>
              <a:t>Technology</a:t>
            </a:r>
            <a:r>
              <a:rPr lang="es-ES" sz="1600" dirty="0" smtClean="0">
                <a:solidFill>
                  <a:srgbClr val="9AAE04"/>
                </a:solidFill>
              </a:rPr>
              <a:t> and </a:t>
            </a:r>
            <a:r>
              <a:rPr lang="es-ES" sz="1600" dirty="0" err="1" smtClean="0">
                <a:solidFill>
                  <a:srgbClr val="9AAE04"/>
                </a:solidFill>
              </a:rPr>
              <a:t>Operations</a:t>
            </a:r>
            <a:r>
              <a:rPr lang="es-ES" sz="1600" dirty="0" smtClean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 smtClean="0">
                <a:solidFill>
                  <a:srgbClr val="969696"/>
                </a:solidFill>
              </a:rPr>
              <a:t>everis.com</a:t>
            </a:r>
            <a:endParaRPr lang="es-ES" sz="1500" b="1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191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 smtClean="0"/>
              <a:t>02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03</a:t>
            </a:r>
            <a:endParaRPr lang="es-ES" dirty="0"/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04</a:t>
            </a:r>
            <a:endParaRPr lang="es-ES" dirty="0"/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05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smtClean="0"/>
              <a:t>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 smtClean="0"/>
              <a:t>Título (Arial 18 bol verde)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 azul)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smtClean="0"/>
              <a:t>Cuerpo de texto (</a:t>
            </a:r>
            <a:r>
              <a:rPr lang="es-ES" dirty="0" err="1" smtClean="0"/>
              <a:t>arial</a:t>
            </a:r>
            <a:r>
              <a:rPr lang="es-ES" dirty="0" smtClean="0"/>
              <a:t> 12 gris)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26/07/2018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4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hyperlink" Target="https://github.com/typicode/json-server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132.png"/><Relationship Id="rId4" Type="http://schemas.openxmlformats.org/officeDocument/2006/relationships/image" Target="../media/image2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2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2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21.png"/><Relationship Id="rId4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1.png"/><Relationship Id="rId4" Type="http://schemas.openxmlformats.org/officeDocument/2006/relationships/hyperlink" Target="https://angular.io/api/forms/Validators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enrique.Mingorance.cano@everis.com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tructural-directiv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hyperlink" Target="https://angular.io/guide/pip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ngular.io/guide/pipes#custom-pip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651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 Java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mtClean="0"/>
              <a:t>Verano 2018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Taller de Angular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976" y="5151314"/>
            <a:ext cx="710771" cy="7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Angular CLI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Angular CLI is a tool to initialize, develop, scaffold and maintain </a:t>
            </a:r>
            <a:r>
              <a:rPr lang="en-US" sz="1600" dirty="0">
                <a:hlinkClick r:id="rId2"/>
              </a:rPr>
              <a:t>Angular</a:t>
            </a:r>
            <a:r>
              <a:rPr lang="en-US" sz="1600" dirty="0"/>
              <a:t> </a:t>
            </a:r>
            <a:r>
              <a:rPr lang="en-US" sz="1600" dirty="0" smtClean="0"/>
              <a:t>applications.</a:t>
            </a:r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8" name="Picture 2" descr="C:\Users\sraposov\Documents\Información corporativa\CodeFest 2016\logo-node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79" y="3219586"/>
            <a:ext cx="2333625" cy="1428750"/>
          </a:xfrm>
          <a:prstGeom prst="rect">
            <a:avLst/>
          </a:prstGeom>
          <a:solidFill>
            <a:schemeClr val="bg1">
              <a:lumMod val="50000"/>
            </a:schemeClr>
          </a:solidFill>
          <a:extLst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06" y="2588269"/>
            <a:ext cx="4541711" cy="26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1: Running JSON Server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2137951"/>
          </a:xfrm>
        </p:spPr>
        <p:txBody>
          <a:bodyPr/>
          <a:lstStyle/>
          <a:p>
            <a:r>
              <a:rPr lang="en-US" sz="1400" dirty="0" smtClean="0"/>
              <a:t>We have our awesome app </a:t>
            </a:r>
            <a:r>
              <a:rPr lang="en-US" sz="1400" dirty="0"/>
              <a:t>and </a:t>
            </a:r>
            <a:r>
              <a:rPr lang="en-US" sz="1400" dirty="0" smtClean="0"/>
              <a:t>only want to work </a:t>
            </a:r>
            <a:r>
              <a:rPr lang="en-US" sz="1400" dirty="0"/>
              <a:t>on its front end </a:t>
            </a:r>
            <a:r>
              <a:rPr lang="en-US" sz="1400" dirty="0" smtClean="0"/>
              <a:t>like we are making right now. </a:t>
            </a:r>
            <a:r>
              <a:rPr lang="en-US" sz="1400" dirty="0"/>
              <a:t>But </a:t>
            </a:r>
            <a:r>
              <a:rPr lang="en-US" sz="1400" dirty="0" smtClean="0"/>
              <a:t>we need </a:t>
            </a:r>
            <a:r>
              <a:rPr lang="en-US" sz="1400" dirty="0"/>
              <a:t>to create an API for it first because without it, </a:t>
            </a:r>
            <a:r>
              <a:rPr lang="en-US" sz="1400" dirty="0" smtClean="0"/>
              <a:t>we wouldn’t </a:t>
            </a:r>
            <a:r>
              <a:rPr lang="en-US" sz="1400" dirty="0"/>
              <a:t>be able to proceed with the app.</a:t>
            </a:r>
          </a:p>
          <a:p>
            <a:r>
              <a:rPr lang="en-US" sz="1400" b="1" i="1" dirty="0" err="1" smtClean="0"/>
              <a:t>json</a:t>
            </a:r>
            <a:r>
              <a:rPr lang="en-US" sz="1400" b="1" i="1" dirty="0" smtClean="0"/>
              <a:t>-server</a:t>
            </a:r>
            <a:r>
              <a:rPr lang="en-US" sz="1400" dirty="0" smtClean="0"/>
              <a:t> </a:t>
            </a:r>
            <a:r>
              <a:rPr lang="en-US" sz="1400" dirty="0"/>
              <a:t>is an open source mock API tool </a:t>
            </a:r>
            <a:r>
              <a:rPr lang="en-US" sz="1400" dirty="0" smtClean="0"/>
              <a:t>that solves </a:t>
            </a:r>
            <a:r>
              <a:rPr lang="en-US" sz="1400" dirty="0"/>
              <a:t>this problem for </a:t>
            </a:r>
            <a:r>
              <a:rPr lang="en-US" sz="1400" dirty="0" smtClean="0"/>
              <a:t>us. </a:t>
            </a:r>
            <a:r>
              <a:rPr lang="en-US" sz="1400" dirty="0"/>
              <a:t>It allows </a:t>
            </a:r>
            <a:r>
              <a:rPr lang="en-US" sz="1400" dirty="0" err="1" smtClean="0"/>
              <a:t>usto</a:t>
            </a:r>
            <a:r>
              <a:rPr lang="en-US" sz="1400" dirty="0" smtClean="0"/>
              <a:t> </a:t>
            </a:r>
            <a:r>
              <a:rPr lang="en-US" sz="1400" dirty="0"/>
              <a:t>create an API with a database within minutes with bare minimum setup. Creating mock CRUD APIs with JSON-server requires zero-coding, </a:t>
            </a:r>
            <a:r>
              <a:rPr lang="en-US" sz="1400" dirty="0" smtClean="0"/>
              <a:t>we just </a:t>
            </a:r>
            <a:r>
              <a:rPr lang="en-US" sz="1400" dirty="0"/>
              <a:t>need to write a configuration file for it.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26395" y="3048000"/>
            <a:ext cx="7872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 err="1" smtClean="0">
                <a:solidFill>
                  <a:srgbClr val="505050"/>
                </a:solidFill>
              </a:rPr>
              <a:t>Github</a:t>
            </a:r>
            <a:r>
              <a:rPr lang="es-ES" sz="1400" b="1" dirty="0" smtClean="0">
                <a:solidFill>
                  <a:srgbClr val="505050"/>
                </a:solidFill>
              </a:rPr>
              <a:t> Project</a:t>
            </a:r>
            <a:r>
              <a:rPr lang="es-ES" sz="1400" dirty="0" smtClean="0">
                <a:solidFill>
                  <a:srgbClr val="505050"/>
                </a:solidFill>
              </a:rPr>
              <a:t>: </a:t>
            </a:r>
            <a:r>
              <a:rPr lang="es-ES" sz="1400" dirty="0" smtClean="0">
                <a:solidFill>
                  <a:srgbClr val="505050"/>
                </a:solidFill>
                <a:hlinkClick r:id="rId4"/>
              </a:rPr>
              <a:t>https</a:t>
            </a:r>
            <a:r>
              <a:rPr lang="es-ES" sz="1400" dirty="0">
                <a:solidFill>
                  <a:srgbClr val="505050"/>
                </a:solidFill>
                <a:hlinkClick r:id="rId4"/>
              </a:rPr>
              <a:t>://</a:t>
            </a:r>
            <a:r>
              <a:rPr lang="es-ES" sz="1400" dirty="0" smtClean="0">
                <a:solidFill>
                  <a:srgbClr val="505050"/>
                </a:solidFill>
                <a:hlinkClick r:id="rId4"/>
              </a:rPr>
              <a:t>github.com/typicode/json-server</a:t>
            </a:r>
            <a:endParaRPr lang="es-ES" sz="1400" dirty="0">
              <a:solidFill>
                <a:srgbClr val="505050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226395" y="3530063"/>
            <a:ext cx="4572000" cy="3104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altLang="es-ES" sz="1400" dirty="0" err="1">
                <a:solidFill>
                  <a:srgbClr val="505050"/>
                </a:solidFill>
              </a:rPr>
              <a:t>Install</a:t>
            </a:r>
            <a:r>
              <a:rPr lang="es-ES" altLang="es-ES" sz="1400" dirty="0">
                <a:solidFill>
                  <a:srgbClr val="505050"/>
                </a:solidFill>
              </a:rPr>
              <a:t> </a:t>
            </a:r>
            <a:r>
              <a:rPr lang="es-ES" altLang="es-ES" sz="1400" dirty="0" err="1">
                <a:solidFill>
                  <a:srgbClr val="505050"/>
                </a:solidFill>
              </a:rPr>
              <a:t>json</a:t>
            </a:r>
            <a:r>
              <a:rPr lang="es-ES" altLang="es-ES" sz="1400" dirty="0">
                <a:solidFill>
                  <a:srgbClr val="505050"/>
                </a:solidFill>
              </a:rPr>
              <a:t>-server </a:t>
            </a:r>
            <a:r>
              <a:rPr lang="es-ES" altLang="es-ES" sz="1400" dirty="0" err="1">
                <a:solidFill>
                  <a:srgbClr val="505050"/>
                </a:solidFill>
              </a:rPr>
              <a:t>globally</a:t>
            </a:r>
            <a:r>
              <a:rPr lang="es-ES" altLang="es-ES" sz="1400" dirty="0">
                <a:solidFill>
                  <a:srgbClr val="505050"/>
                </a:solidFill>
              </a:rPr>
              <a:t> </a:t>
            </a:r>
            <a:r>
              <a:rPr lang="es-ES" altLang="es-ES" sz="1400" dirty="0" err="1">
                <a:solidFill>
                  <a:srgbClr val="505050"/>
                </a:solidFill>
              </a:rPr>
              <a:t>using</a:t>
            </a:r>
            <a:r>
              <a:rPr lang="es-ES" altLang="es-ES" sz="1400" dirty="0">
                <a:solidFill>
                  <a:srgbClr val="505050"/>
                </a:solidFill>
              </a:rPr>
              <a:t> NPM: 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226394" y="4358780"/>
            <a:ext cx="8490885" cy="3424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s-ES" sz="1400" dirty="0" smtClean="0">
                <a:solidFill>
                  <a:srgbClr val="505050"/>
                </a:solidFill>
              </a:rPr>
              <a:t>We </a:t>
            </a:r>
            <a:r>
              <a:rPr lang="en-US" altLang="es-ES" sz="1400" dirty="0">
                <a:solidFill>
                  <a:srgbClr val="505050"/>
                </a:solidFill>
              </a:rPr>
              <a:t>need to create a JSON file in which we'll store item data for JSON Server to use (item-list-</a:t>
            </a:r>
            <a:r>
              <a:rPr lang="en-US" altLang="es-ES" sz="1400" dirty="0" err="1">
                <a:solidFill>
                  <a:srgbClr val="505050"/>
                </a:solidFill>
              </a:rPr>
              <a:t>mock.json</a:t>
            </a:r>
            <a:r>
              <a:rPr lang="en-US" altLang="es-ES" sz="1400" dirty="0">
                <a:solidFill>
                  <a:srgbClr val="505050"/>
                </a:solidFill>
              </a:rPr>
              <a:t>):</a:t>
            </a:r>
            <a:endParaRPr lang="es-ES" sz="1400" dirty="0">
              <a:solidFill>
                <a:srgbClr val="505050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25431" y="3928814"/>
            <a:ext cx="2762295" cy="3416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altLang="es-E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npm</a:t>
            </a:r>
            <a:r>
              <a:rPr lang="es-ES" alt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install</a:t>
            </a:r>
            <a:r>
              <a:rPr lang="es-ES" alt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-g </a:t>
            </a:r>
            <a:r>
              <a:rPr lang="es-ES" altLang="es-E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json</a:t>
            </a:r>
            <a:r>
              <a:rPr lang="es-ES" alt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-server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31" y="4636771"/>
            <a:ext cx="3608614" cy="1054826"/>
          </a:xfrm>
          <a:prstGeom prst="rect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731520" y="5814379"/>
            <a:ext cx="8203474" cy="3104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altLang="es-ES" sz="1400" dirty="0" err="1" smtClean="0">
                <a:solidFill>
                  <a:srgbClr val="505050"/>
                </a:solidFill>
              </a:rPr>
              <a:t>All</a:t>
            </a:r>
            <a:r>
              <a:rPr lang="es-ES" altLang="es-ES" sz="1400" dirty="0" smtClean="0">
                <a:solidFill>
                  <a:srgbClr val="505050"/>
                </a:solidFill>
              </a:rPr>
              <a:t> we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have</a:t>
            </a:r>
            <a:r>
              <a:rPr lang="es-ES" altLang="es-ES" sz="1400" dirty="0" smtClean="0">
                <a:solidFill>
                  <a:srgbClr val="505050"/>
                </a:solidFill>
              </a:rPr>
              <a:t> to do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now</a:t>
            </a:r>
            <a:r>
              <a:rPr lang="es-ES" altLang="es-ES" sz="1400" dirty="0" smtClean="0">
                <a:solidFill>
                  <a:srgbClr val="505050"/>
                </a:solidFill>
              </a:rPr>
              <a:t>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is</a:t>
            </a:r>
            <a:r>
              <a:rPr lang="es-ES" altLang="es-ES" sz="1400" dirty="0" smtClean="0">
                <a:solidFill>
                  <a:srgbClr val="505050"/>
                </a:solidFill>
              </a:rPr>
              <a:t>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start</a:t>
            </a:r>
            <a:r>
              <a:rPr lang="es-ES" altLang="es-ES" sz="1400" dirty="0" smtClean="0">
                <a:solidFill>
                  <a:srgbClr val="505050"/>
                </a:solidFill>
              </a:rPr>
              <a:t> up JSON Server,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pointing</a:t>
            </a:r>
            <a:r>
              <a:rPr lang="es-ES" altLang="es-ES" sz="1400" dirty="0" smtClean="0">
                <a:solidFill>
                  <a:srgbClr val="505050"/>
                </a:solidFill>
              </a:rPr>
              <a:t>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it</a:t>
            </a:r>
            <a:r>
              <a:rPr lang="es-ES" altLang="es-ES" sz="1400" dirty="0" smtClean="0">
                <a:solidFill>
                  <a:srgbClr val="505050"/>
                </a:solidFill>
              </a:rPr>
              <a:t> to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the</a:t>
            </a:r>
            <a:r>
              <a:rPr lang="es-ES" altLang="es-ES" sz="1400" dirty="0" smtClean="0">
                <a:solidFill>
                  <a:srgbClr val="505050"/>
                </a:solidFill>
              </a:rPr>
              <a:t> </a:t>
            </a:r>
            <a:r>
              <a:rPr lang="es-ES" altLang="es-ES" sz="1400" i="1" dirty="0" err="1" smtClean="0">
                <a:solidFill>
                  <a:srgbClr val="505050"/>
                </a:solidFill>
              </a:rPr>
              <a:t>item-list-mock.json</a:t>
            </a:r>
            <a:r>
              <a:rPr lang="es-ES" altLang="es-ES" sz="1400" dirty="0" smtClean="0">
                <a:solidFill>
                  <a:srgbClr val="505050"/>
                </a:solidFill>
              </a:rPr>
              <a:t> file we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just</a:t>
            </a:r>
            <a:r>
              <a:rPr lang="es-ES" altLang="es-ES" sz="1400" dirty="0" smtClean="0">
                <a:solidFill>
                  <a:srgbClr val="505050"/>
                </a:solidFill>
              </a:rPr>
              <a:t>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created</a:t>
            </a:r>
            <a:r>
              <a:rPr lang="es-ES" altLang="es-ES" sz="1400" dirty="0" smtClean="0">
                <a:solidFill>
                  <a:srgbClr val="505050"/>
                </a:solidFill>
              </a:rPr>
              <a:t>, </a:t>
            </a:r>
            <a:r>
              <a:rPr lang="es-ES" altLang="es-ES" sz="1400" dirty="0" err="1" smtClean="0">
                <a:solidFill>
                  <a:srgbClr val="505050"/>
                </a:solidFill>
              </a:rPr>
              <a:t>like</a:t>
            </a:r>
            <a:r>
              <a:rPr lang="es-ES" altLang="es-ES" sz="1400" dirty="0" smtClean="0">
                <a:solidFill>
                  <a:srgbClr val="505050"/>
                </a:solidFill>
              </a:rPr>
              <a:t> so: </a:t>
            </a:r>
            <a:endParaRPr lang="es-ES" altLang="es-ES" sz="1400" dirty="0">
              <a:solidFill>
                <a:srgbClr val="505050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821818" y="6403776"/>
            <a:ext cx="3313728" cy="3416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altLang="es-E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json</a:t>
            </a:r>
            <a:r>
              <a:rPr lang="es-ES" altLang="es-E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-server </a:t>
            </a:r>
            <a:r>
              <a:rPr lang="es-ES" altLang="es-E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item-list-mock.json</a:t>
            </a:r>
            <a:endParaRPr lang="es-ES" altLang="es-E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1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1: Running JSON Server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457197"/>
          </a:xfrm>
        </p:spPr>
        <p:txBody>
          <a:bodyPr/>
          <a:lstStyle/>
          <a:p>
            <a:r>
              <a:rPr lang="en-US" sz="1400" dirty="0"/>
              <a:t>Head over to </a:t>
            </a:r>
            <a:r>
              <a:rPr lang="en-US" sz="1400" dirty="0">
                <a:hlinkClick r:id="rId3"/>
              </a:rPr>
              <a:t>localhost:3000</a:t>
            </a:r>
            <a:r>
              <a:rPr lang="en-US" sz="1400" dirty="0"/>
              <a:t> and you'll see the default JSON Server </a:t>
            </a:r>
            <a:r>
              <a:rPr lang="en-US" sz="1400" dirty="0" smtClean="0"/>
              <a:t>page: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6" y="2184867"/>
            <a:ext cx="4265150" cy="15762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550" y="2159726"/>
            <a:ext cx="3304717" cy="320625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4132020" y="560468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505050"/>
                </a:solidFill>
              </a:rPr>
              <a:t>The great part is that you can make GET, POST, PUT, PATCH, and DELETE requests to the server for testing your prototype, straight </a:t>
            </a:r>
            <a:r>
              <a:rPr lang="en-US" sz="1400" b="1" dirty="0" smtClean="0">
                <a:solidFill>
                  <a:srgbClr val="505050"/>
                </a:solidFill>
              </a:rPr>
              <a:t>out-of-the-box.</a:t>
            </a:r>
            <a:endParaRPr lang="es-ES" sz="1400" b="1" dirty="0">
              <a:solidFill>
                <a:srgbClr val="50505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28" y="3897892"/>
            <a:ext cx="2984963" cy="279029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cxnSp>
        <p:nvCxnSpPr>
          <p:cNvPr id="18" name="Conector curvado 17"/>
          <p:cNvCxnSpPr>
            <a:stCxn id="2" idx="3"/>
          </p:cNvCxnSpPr>
          <p:nvPr/>
        </p:nvCxnSpPr>
        <p:spPr>
          <a:xfrm>
            <a:off x="4491546" y="2972993"/>
            <a:ext cx="966004" cy="641064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curvado 20"/>
          <p:cNvCxnSpPr>
            <a:stCxn id="4" idx="1"/>
            <a:endCxn id="8" idx="3"/>
          </p:cNvCxnSpPr>
          <p:nvPr/>
        </p:nvCxnSpPr>
        <p:spPr>
          <a:xfrm rot="10800000" flipV="1">
            <a:off x="3245892" y="3762852"/>
            <a:ext cx="2211659" cy="1530186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2: Including the HTTP and </a:t>
            </a:r>
            <a:r>
              <a:rPr lang="en-US" dirty="0" err="1"/>
              <a:t>RxJS</a:t>
            </a:r>
            <a:r>
              <a:rPr lang="en-US" dirty="0"/>
              <a:t> Libraries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2016037"/>
            <a:ext cx="8324070" cy="21379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HTTP library provides the get call we will use to call across the internet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 err="1"/>
              <a:t>RxJS</a:t>
            </a:r>
            <a:r>
              <a:rPr lang="en-US" sz="1400" dirty="0"/>
              <a:t> library stands for Reactive Extensions and provides some advance tooling for </a:t>
            </a:r>
            <a:r>
              <a:rPr lang="en-US" sz="1400" dirty="0" smtClean="0"/>
              <a:t>our http </a:t>
            </a:r>
            <a:r>
              <a:rPr lang="en-US" sz="1400" dirty="0"/>
              <a:t>calls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2" name="Conector curvado 11"/>
          <p:cNvCxnSpPr>
            <a:stCxn id="15" idx="1"/>
          </p:cNvCxnSpPr>
          <p:nvPr/>
        </p:nvCxnSpPr>
        <p:spPr>
          <a:xfrm rot="10800000">
            <a:off x="1201790" y="2969625"/>
            <a:ext cx="345843" cy="824390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547632" y="3529837"/>
            <a:ext cx="1709374" cy="528356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UOOOOO!!!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0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6" y="2381290"/>
            <a:ext cx="5067300" cy="314325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3: Telling Our Injector It Can Inject HTTP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2016037"/>
            <a:ext cx="6347501" cy="335147"/>
          </a:xfrm>
        </p:spPr>
        <p:txBody>
          <a:bodyPr/>
          <a:lstStyle/>
          <a:p>
            <a:r>
              <a:rPr lang="en-US" sz="1400" dirty="0"/>
              <a:t>To inject the </a:t>
            </a:r>
            <a:r>
              <a:rPr lang="en-US" sz="1400" dirty="0" err="1" smtClean="0"/>
              <a:t>HttpClient</a:t>
            </a:r>
            <a:r>
              <a:rPr lang="en-US" sz="1400" dirty="0" smtClean="0"/>
              <a:t> </a:t>
            </a:r>
            <a:r>
              <a:rPr lang="en-US" sz="1400" dirty="0"/>
              <a:t>service we need to import the </a:t>
            </a:r>
            <a:r>
              <a:rPr lang="en-US" sz="1400" dirty="0" err="1" smtClean="0"/>
              <a:t>HttpClientModule</a:t>
            </a:r>
            <a:r>
              <a:rPr lang="en-US" sz="1400" dirty="0"/>
              <a:t>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2" name="Conector curvado 11"/>
          <p:cNvCxnSpPr>
            <a:stCxn id="13" idx="0"/>
            <a:endCxn id="11" idx="3"/>
          </p:cNvCxnSpPr>
          <p:nvPr/>
        </p:nvCxnSpPr>
        <p:spPr>
          <a:xfrm rot="16200000" flipV="1">
            <a:off x="2852523" y="3542037"/>
            <a:ext cx="1414982" cy="3334412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310894" y="2570536"/>
            <a:ext cx="4206241" cy="24581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608293" y="4390421"/>
            <a:ext cx="1284515" cy="2226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538349" y="5916734"/>
            <a:ext cx="5377742" cy="335147"/>
          </a:xfrm>
        </p:spPr>
        <p:txBody>
          <a:bodyPr/>
          <a:lstStyle/>
          <a:p>
            <a:r>
              <a:rPr lang="en-US" sz="1400" b="1" dirty="0"/>
              <a:t>Now we’ll be able to inject the HTTP library when we need it.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434149" y="4501752"/>
            <a:ext cx="3675888" cy="6083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1100" b="1" dirty="0">
                <a:solidFill>
                  <a:srgbClr val="505050"/>
                </a:solidFill>
              </a:rPr>
              <a:t>// </a:t>
            </a:r>
            <a:r>
              <a:rPr lang="es-ES" sz="1100" b="1" dirty="0" err="1">
                <a:solidFill>
                  <a:srgbClr val="505050"/>
                </a:solidFill>
              </a:rPr>
              <a:t>import</a:t>
            </a:r>
            <a:r>
              <a:rPr lang="es-ES" sz="1100" b="1" dirty="0">
                <a:solidFill>
                  <a:srgbClr val="505050"/>
                </a:solidFill>
              </a:rPr>
              <a:t> </a:t>
            </a:r>
            <a:r>
              <a:rPr lang="es-ES" sz="1100" b="1" dirty="0" err="1">
                <a:solidFill>
                  <a:srgbClr val="505050"/>
                </a:solidFill>
              </a:rPr>
              <a:t>HttpClientModule</a:t>
            </a:r>
            <a:r>
              <a:rPr lang="es-ES" sz="1100" b="1" dirty="0">
                <a:solidFill>
                  <a:srgbClr val="505050"/>
                </a:solidFill>
              </a:rPr>
              <a:t> </a:t>
            </a:r>
            <a:r>
              <a:rPr lang="es-ES" sz="1100" b="1" dirty="0" err="1">
                <a:solidFill>
                  <a:srgbClr val="505050"/>
                </a:solidFill>
              </a:rPr>
              <a:t>after</a:t>
            </a:r>
            <a:r>
              <a:rPr lang="es-ES" sz="1100" b="1" dirty="0">
                <a:solidFill>
                  <a:srgbClr val="505050"/>
                </a:solidFill>
              </a:rPr>
              <a:t> </a:t>
            </a:r>
            <a:r>
              <a:rPr lang="es-ES" sz="1100" b="1" dirty="0" err="1">
                <a:solidFill>
                  <a:srgbClr val="505050"/>
                </a:solidFill>
              </a:rPr>
              <a:t>BrowserModule</a:t>
            </a:r>
            <a:r>
              <a:rPr lang="es-ES" sz="1100" b="1" dirty="0" smtClean="0">
                <a:solidFill>
                  <a:srgbClr val="505050"/>
                </a:solidFill>
              </a:rPr>
              <a:t>.</a:t>
            </a:r>
            <a:endParaRPr lang="es-ES" sz="1100" b="1" dirty="0">
              <a:solidFill>
                <a:srgbClr val="505050"/>
              </a:solidFill>
            </a:endParaRPr>
          </a:p>
        </p:txBody>
      </p:sp>
      <p:cxnSp>
        <p:nvCxnSpPr>
          <p:cNvPr id="14" name="Conector curvado 13"/>
          <p:cNvCxnSpPr>
            <a:stCxn id="2" idx="1"/>
            <a:endCxn id="11" idx="0"/>
          </p:cNvCxnSpPr>
          <p:nvPr/>
        </p:nvCxnSpPr>
        <p:spPr>
          <a:xfrm rot="10800000">
            <a:off x="1250551" y="4390422"/>
            <a:ext cx="4183598" cy="415517"/>
          </a:xfrm>
          <a:prstGeom prst="curvedConnector4">
            <a:avLst>
              <a:gd name="adj1" fmla="val 42324"/>
              <a:gd name="adj2" fmla="val 15501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54" y="2513665"/>
            <a:ext cx="5676900" cy="2286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 Injecting HTTP &amp; Using It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5207753" cy="335147"/>
          </a:xfrm>
        </p:spPr>
        <p:txBody>
          <a:bodyPr/>
          <a:lstStyle/>
          <a:p>
            <a:r>
              <a:rPr lang="en-US" sz="1400" dirty="0"/>
              <a:t>Now let’s inject http and call out to the internet.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2" name="Conector curvado 11"/>
          <p:cNvCxnSpPr>
            <a:stCxn id="13" idx="0"/>
          </p:cNvCxnSpPr>
          <p:nvPr/>
        </p:nvCxnSpPr>
        <p:spPr>
          <a:xfrm rot="16200000" flipV="1">
            <a:off x="4428765" y="5118279"/>
            <a:ext cx="945248" cy="6516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3051557" y="3584098"/>
            <a:ext cx="2175663" cy="2774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202966" y="3947573"/>
            <a:ext cx="5002506" cy="67977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538349" y="5916734"/>
            <a:ext cx="5377742" cy="335147"/>
          </a:xfrm>
        </p:spPr>
        <p:txBody>
          <a:bodyPr/>
          <a:lstStyle/>
          <a:p>
            <a:r>
              <a:rPr lang="en-US" sz="1400" b="1" dirty="0" smtClean="0"/>
              <a:t>Injecting HTTP as a dependency and using </a:t>
            </a:r>
            <a:r>
              <a:rPr lang="en-US" sz="1400" b="1" dirty="0" err="1" smtClean="0"/>
              <a:t>RxJS</a:t>
            </a:r>
            <a:r>
              <a:rPr lang="en-US" sz="1400" b="1" dirty="0" smtClean="0"/>
              <a:t> Observables to call our fake API</a:t>
            </a:r>
            <a:endParaRPr lang="en-US" sz="1400" b="1" dirty="0"/>
          </a:p>
        </p:txBody>
      </p:sp>
      <p:cxnSp>
        <p:nvCxnSpPr>
          <p:cNvPr id="16" name="Conector curvado 15"/>
          <p:cNvCxnSpPr>
            <a:stCxn id="13" idx="1"/>
            <a:endCxn id="10" idx="1"/>
          </p:cNvCxnSpPr>
          <p:nvPr/>
        </p:nvCxnSpPr>
        <p:spPr>
          <a:xfrm rot="10800000" flipH="1">
            <a:off x="2538349" y="3722814"/>
            <a:ext cx="513208" cy="2361494"/>
          </a:xfrm>
          <a:prstGeom prst="curvedConnector3">
            <a:avLst>
              <a:gd name="adj1" fmla="val -44543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6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756" y="3248558"/>
            <a:ext cx="4733925" cy="13716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5: Subscribing to the Stream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8571715" cy="6213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Since our service now returns an observable object, we need to subscribe to that data  stream and tell our component what to do when our data arrives.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41" name="Conector curvado 40"/>
          <p:cNvCxnSpPr>
            <a:stCxn id="42" idx="0"/>
            <a:endCxn id="19" idx="2"/>
          </p:cNvCxnSpPr>
          <p:nvPr/>
        </p:nvCxnSpPr>
        <p:spPr>
          <a:xfrm rot="5400000" flipH="1" flipV="1">
            <a:off x="4004896" y="4434856"/>
            <a:ext cx="1797664" cy="796669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225325" y="5732022"/>
            <a:ext cx="6560138" cy="407521"/>
          </a:xfrm>
        </p:spPr>
        <p:txBody>
          <a:bodyPr/>
          <a:lstStyle/>
          <a:p>
            <a:r>
              <a:rPr lang="en-US" sz="1400" dirty="0"/>
              <a:t>When </a:t>
            </a:r>
            <a:r>
              <a:rPr lang="en-US" sz="1400" dirty="0" smtClean="0"/>
              <a:t>items arrive </a:t>
            </a:r>
            <a:r>
              <a:rPr lang="en-US" sz="1400" dirty="0"/>
              <a:t>on our data stream, set it equal to our local </a:t>
            </a:r>
            <a:r>
              <a:rPr lang="en-US" sz="1400" dirty="0" smtClean="0"/>
              <a:t>items array</a:t>
            </a:r>
            <a:r>
              <a:rPr lang="en-US" sz="1400" dirty="0"/>
              <a:t>.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433923" y="3675032"/>
            <a:ext cx="3736279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8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Checking for Undeﬁned </a:t>
            </a:r>
            <a:r>
              <a:rPr lang="en-US" dirty="0" smtClean="0"/>
              <a:t>items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8571715" cy="6213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If we open our browser, Chrome for example, and Chrome </a:t>
            </a:r>
            <a:r>
              <a:rPr lang="en-US" sz="1400" dirty="0" err="1" smtClean="0"/>
              <a:t>DevTools</a:t>
            </a:r>
            <a:r>
              <a:rPr lang="en-US" sz="1400" dirty="0" smtClean="0"/>
              <a:t> (F12) we can check in Network tab that now, there is at least one http call made by our app.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2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907339" y="5531727"/>
            <a:ext cx="7208747" cy="407521"/>
          </a:xfrm>
        </p:spPr>
        <p:txBody>
          <a:bodyPr/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What happen if we open Console Tab? Is there any error? Why?</a:t>
            </a:r>
            <a:endParaRPr lang="en-US" sz="1800" b="1" dirty="0">
              <a:solidFill>
                <a:srgbClr val="C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93" y="2549277"/>
            <a:ext cx="4494193" cy="233104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334826" y="4537164"/>
            <a:ext cx="1598477" cy="1741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965" y="2549277"/>
            <a:ext cx="3157223" cy="2557276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593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Working — Now Over the Internet!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882" y="1716785"/>
            <a:ext cx="6571790" cy="4251059"/>
          </a:xfrm>
          <a:prstGeom prst="rect">
            <a:avLst/>
          </a:prstGeom>
          <a:ln w="158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12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Other HTTP calls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669121" cy="401467"/>
          </a:xfrm>
          <a:solidFill>
            <a:srgbClr val="0F0F0F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</a:rPr>
              <a:t>POST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04489" y="6457404"/>
            <a:ext cx="1598477" cy="1741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/>
          <p:cNvGrpSpPr/>
          <p:nvPr/>
        </p:nvGrpSpPr>
        <p:grpSpPr>
          <a:xfrm>
            <a:off x="2026346" y="4831081"/>
            <a:ext cx="4067175" cy="1266825"/>
            <a:chOff x="2026346" y="4831081"/>
            <a:chExt cx="4067175" cy="126682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6346" y="5135881"/>
              <a:ext cx="4067175" cy="96202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6346" y="4831081"/>
              <a:ext cx="1752600" cy="304800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2026346" y="2141935"/>
            <a:ext cx="5133975" cy="2329648"/>
            <a:chOff x="2026346" y="2141935"/>
            <a:chExt cx="5133975" cy="232964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6346" y="2414183"/>
              <a:ext cx="4381500" cy="131445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6346" y="3728633"/>
              <a:ext cx="5133975" cy="74295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6346" y="2141935"/>
              <a:ext cx="14668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6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Other HTTP calls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669121" cy="401467"/>
          </a:xfrm>
          <a:solidFill>
            <a:srgbClr val="0F0F0F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</a:rPr>
              <a:t>PUT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04489" y="6457404"/>
            <a:ext cx="1598477" cy="1741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/>
          <p:cNvGrpSpPr/>
          <p:nvPr/>
        </p:nvGrpSpPr>
        <p:grpSpPr>
          <a:xfrm>
            <a:off x="2026346" y="2141935"/>
            <a:ext cx="4565839" cy="2491573"/>
            <a:chOff x="2026346" y="2141935"/>
            <a:chExt cx="4565839" cy="2491573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6346" y="2414183"/>
              <a:ext cx="4381500" cy="13144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6346" y="2141935"/>
              <a:ext cx="1466850" cy="28575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9710" y="3728633"/>
              <a:ext cx="4562475" cy="904875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2026346" y="4831081"/>
            <a:ext cx="4162425" cy="1085850"/>
            <a:chOff x="2026346" y="4831081"/>
            <a:chExt cx="4162425" cy="1085850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6346" y="4831081"/>
              <a:ext cx="1752600" cy="3048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6346" y="5135881"/>
              <a:ext cx="4162425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7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Angular CLI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r>
              <a:rPr lang="en-US" sz="1400" dirty="0" smtClean="0"/>
              <a:t>Angular CLI help us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Live-reload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Deploying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To create new Angular components, </a:t>
            </a:r>
            <a:br>
              <a:rPr lang="en-US" sz="1400" dirty="0" smtClean="0"/>
            </a:br>
            <a:r>
              <a:rPr lang="en-US" sz="1400" dirty="0" smtClean="0"/>
              <a:t>services and pipes</a:t>
            </a:r>
          </a:p>
          <a:p>
            <a:endParaRPr lang="en-US" sz="1400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7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86" y="1725475"/>
            <a:ext cx="3994438" cy="35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Other HTTP calls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3"/>
            <a:ext cx="897722" cy="401467"/>
          </a:xfrm>
          <a:solidFill>
            <a:srgbClr val="0F0F0F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</a:rPr>
              <a:t>DELETE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04489" y="6457404"/>
            <a:ext cx="1598477" cy="1741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/>
          <p:cNvGrpSpPr/>
          <p:nvPr/>
        </p:nvGrpSpPr>
        <p:grpSpPr>
          <a:xfrm>
            <a:off x="2044634" y="4588194"/>
            <a:ext cx="6000750" cy="1752600"/>
            <a:chOff x="2044634" y="4588194"/>
            <a:chExt cx="6000750" cy="17526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4634" y="4588194"/>
              <a:ext cx="1752600" cy="30480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4634" y="4892994"/>
              <a:ext cx="6000750" cy="1447800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2044634" y="1899048"/>
            <a:ext cx="4381500" cy="2476060"/>
            <a:chOff x="2044634" y="1899048"/>
            <a:chExt cx="4381500" cy="2476060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4634" y="1899048"/>
              <a:ext cx="1466850" cy="28575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3778" y="3479758"/>
              <a:ext cx="3781425" cy="89535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44634" y="2171296"/>
              <a:ext cx="4381500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7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functionality to our shop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84048" y="1717054"/>
            <a:ext cx="8494776" cy="2287806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We are going to add new features to our shop.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You can edit the item description. When you click over your description, the field changes into editable input and after changing the text you have to update the information.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1. Add the service to item-</a:t>
            </a:r>
            <a:r>
              <a:rPr lang="en-US" sz="1400" dirty="0" err="1" smtClean="0">
                <a:solidFill>
                  <a:srgbClr val="505050"/>
                </a:solidFill>
              </a:rPr>
              <a:t>list.service.ts</a:t>
            </a:r>
            <a:endParaRPr lang="en-US" sz="1400" dirty="0" smtClean="0">
              <a:solidFill>
                <a:srgbClr val="50505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2. Add method to item-</a:t>
            </a:r>
            <a:r>
              <a:rPr lang="en-US" sz="1400" dirty="0" err="1" smtClean="0">
                <a:solidFill>
                  <a:srgbClr val="505050"/>
                </a:solidFill>
              </a:rPr>
              <a:t>list.component.ts</a:t>
            </a:r>
            <a:r>
              <a:rPr lang="en-US" sz="1400" dirty="0" smtClean="0">
                <a:solidFill>
                  <a:srgbClr val="505050"/>
                </a:solidFill>
              </a:rPr>
              <a:t> to call the update method in item-</a:t>
            </a:r>
            <a:r>
              <a:rPr lang="en-US" sz="1400" dirty="0" err="1" smtClean="0">
                <a:solidFill>
                  <a:srgbClr val="505050"/>
                </a:solidFill>
              </a:rPr>
              <a:t>list.service.ts</a:t>
            </a:r>
            <a:endParaRPr lang="en-US" sz="1400" dirty="0" smtClean="0">
              <a:solidFill>
                <a:srgbClr val="50505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3. Change your template to add the functionality for item description. After submitting the change you have to call the method created in item-</a:t>
            </a:r>
            <a:r>
              <a:rPr lang="en-US" sz="1400" dirty="0" err="1" smtClean="0">
                <a:solidFill>
                  <a:srgbClr val="505050"/>
                </a:solidFill>
              </a:rPr>
              <a:t>list.component.ts</a:t>
            </a:r>
            <a:endParaRPr lang="en-US" sz="1400" dirty="0" smtClean="0">
              <a:solidFill>
                <a:srgbClr val="505050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0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42" y="1869758"/>
            <a:ext cx="2234107" cy="3099824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functionality to our shop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02" y="1869758"/>
            <a:ext cx="2343912" cy="3099824"/>
          </a:xfrm>
          <a:prstGeom prst="rect">
            <a:avLst/>
          </a:prstGeom>
        </p:spPr>
      </p:pic>
      <p:pic>
        <p:nvPicPr>
          <p:cNvPr id="10242" name="Picture 2" descr="https://d30y9cdsu7xlg0.cloudfront.net/png/59167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81" y="3705698"/>
            <a:ext cx="262798" cy="2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curvado 7"/>
          <p:cNvCxnSpPr/>
          <p:nvPr/>
        </p:nvCxnSpPr>
        <p:spPr>
          <a:xfrm>
            <a:off x="2202966" y="3705698"/>
            <a:ext cx="1920978" cy="12700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846224" y="3414239"/>
            <a:ext cx="634462" cy="291459"/>
          </a:xfrm>
        </p:spPr>
        <p:txBody>
          <a:bodyPr/>
          <a:lstStyle/>
          <a:p>
            <a:r>
              <a:rPr lang="en-US" sz="1400" dirty="0" smtClean="0"/>
              <a:t>Click!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897" y="1869758"/>
            <a:ext cx="2359311" cy="3099824"/>
          </a:xfrm>
          <a:prstGeom prst="rect">
            <a:avLst/>
          </a:prstGeom>
        </p:spPr>
      </p:pic>
      <p:cxnSp>
        <p:nvCxnSpPr>
          <p:cNvPr id="17" name="Conector curvado 16"/>
          <p:cNvCxnSpPr/>
          <p:nvPr/>
        </p:nvCxnSpPr>
        <p:spPr>
          <a:xfrm>
            <a:off x="5308878" y="3620354"/>
            <a:ext cx="1920978" cy="12700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952136" y="3328895"/>
            <a:ext cx="634462" cy="291459"/>
          </a:xfrm>
        </p:spPr>
        <p:txBody>
          <a:bodyPr/>
          <a:lstStyle/>
          <a:p>
            <a:r>
              <a:rPr lang="en-US" sz="1400" dirty="0" smtClean="0"/>
              <a:t>PUT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190" y="5028714"/>
            <a:ext cx="4792481" cy="16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What’d We Learn?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84048" y="1717054"/>
            <a:ext cx="8494776" cy="2287806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</a:rPr>
              <a:t>Angular apps usually load data using service classes after the Angular app is initialized  and running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</a:rPr>
              <a:t>We can use the HTTP library through dependency injection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</a:rPr>
              <a:t>Our http calls return an observable, not a promise, which behaves more like an array.</a:t>
            </a:r>
          </a:p>
        </p:txBody>
      </p:sp>
    </p:spTree>
    <p:extLst>
      <p:ext uri="{BB962C8B-B14F-4D97-AF65-F5344CB8AC3E}">
        <p14:creationId xmlns:p14="http://schemas.microsoft.com/office/powerpoint/2010/main" val="17880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465161" y="4119902"/>
            <a:ext cx="1404938" cy="650400"/>
          </a:xfrm>
        </p:spPr>
        <p:txBody>
          <a:bodyPr/>
          <a:lstStyle/>
          <a:p>
            <a:r>
              <a:rPr lang="es-ES" dirty="0" err="1" smtClean="0"/>
              <a:t>One</a:t>
            </a:r>
            <a:endParaRPr lang="es-ES" dirty="0" smtClean="0"/>
          </a:p>
          <a:p>
            <a:r>
              <a:rPr lang="es-ES" dirty="0" smtClean="0"/>
              <a:t>More</a:t>
            </a:r>
          </a:p>
          <a:p>
            <a:r>
              <a:rPr lang="es-ES" dirty="0" err="1" smtClean="0"/>
              <a:t>Thing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68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465161" y="4119902"/>
            <a:ext cx="1404938" cy="650400"/>
          </a:xfrm>
        </p:spPr>
        <p:txBody>
          <a:bodyPr/>
          <a:lstStyle/>
          <a:p>
            <a:r>
              <a:rPr lang="es-ES" dirty="0" smtClean="0"/>
              <a:t>Basic</a:t>
            </a:r>
          </a:p>
          <a:p>
            <a:r>
              <a:rPr lang="es-ES" dirty="0" err="1" smtClean="0"/>
              <a:t>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Routing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2"/>
            <a:ext cx="8571715" cy="42053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use routing to separate different parts of our </a:t>
            </a:r>
            <a:r>
              <a:rPr lang="en-US" sz="1400" dirty="0" smtClean="0"/>
              <a:t>app, generally </a:t>
            </a:r>
            <a:r>
              <a:rPr lang="en-US" sz="1400" dirty="0"/>
              <a:t>(but not always) by using the URL to denote our </a:t>
            </a:r>
            <a:r>
              <a:rPr lang="en-US" sz="1400" dirty="0" smtClean="0"/>
              <a:t>location.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Angular’s</a:t>
            </a:r>
            <a:r>
              <a:rPr lang="en-US" sz="1400" dirty="0"/>
              <a:t> router is super easy to </a:t>
            </a:r>
            <a:r>
              <a:rPr lang="en-US" sz="1400" dirty="0" smtClean="0"/>
              <a:t>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The idea is that every URL (/login, /dashboard) is mapped to a component.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There are three main components that we use to configure routing in Angular</a:t>
            </a:r>
            <a:r>
              <a:rPr lang="en-US" sz="1400" dirty="0" smtClean="0"/>
              <a:t>:</a:t>
            </a:r>
            <a:endParaRPr lang="en-US" sz="1400" dirty="0"/>
          </a:p>
          <a:p>
            <a:pPr marL="971550" lvl="1" indent="-285750">
              <a:lnSpc>
                <a:spcPct val="150000"/>
              </a:lnSpc>
            </a:pPr>
            <a:r>
              <a:rPr lang="en-US" sz="1100" b="1" dirty="0">
                <a:solidFill>
                  <a:srgbClr val="9AAE04"/>
                </a:solidFill>
              </a:rPr>
              <a:t>Routes</a:t>
            </a:r>
            <a:r>
              <a:rPr lang="en-US" sz="1100" dirty="0">
                <a:solidFill>
                  <a:srgbClr val="9AAE04"/>
                </a:solidFill>
              </a:rPr>
              <a:t> </a:t>
            </a:r>
            <a:r>
              <a:rPr lang="en-US" sz="1100" dirty="0"/>
              <a:t>describes our application’s routes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1100" b="1" dirty="0" err="1">
                <a:solidFill>
                  <a:srgbClr val="9AAE04"/>
                </a:solidFill>
              </a:rPr>
              <a:t>RouterOutlet</a:t>
            </a:r>
            <a:r>
              <a:rPr lang="en-US" sz="1100" dirty="0">
                <a:solidFill>
                  <a:srgbClr val="9AAE04"/>
                </a:solidFill>
              </a:rPr>
              <a:t> </a:t>
            </a:r>
            <a:r>
              <a:rPr lang="en-US" sz="1100" dirty="0"/>
              <a:t>is a “placeholder” component that gets expanded to each route’s content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1100" b="1" dirty="0" err="1">
                <a:solidFill>
                  <a:srgbClr val="9AAE04"/>
                </a:solidFill>
              </a:rPr>
              <a:t>RouterLink</a:t>
            </a:r>
            <a:r>
              <a:rPr lang="en-US" sz="1100" dirty="0">
                <a:solidFill>
                  <a:srgbClr val="9AAE04"/>
                </a:solidFill>
              </a:rPr>
              <a:t> </a:t>
            </a:r>
            <a:r>
              <a:rPr lang="en-US" sz="1100" dirty="0"/>
              <a:t>is used to link to routes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Routes Component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2"/>
            <a:ext cx="8571715" cy="42053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9AAE04"/>
                </a:solidFill>
              </a:rPr>
              <a:t>Routes</a:t>
            </a:r>
            <a:r>
              <a:rPr lang="en-US" sz="1400" dirty="0" smtClean="0">
                <a:solidFill>
                  <a:srgbClr val="9AAE04"/>
                </a:solidFill>
              </a:rPr>
              <a:t> </a:t>
            </a:r>
            <a:r>
              <a:rPr lang="en-US" sz="1400" dirty="0" smtClean="0"/>
              <a:t>is an object that we use on our application component that describes the routes we want to use. For instance, we could write our routes like this:</a:t>
            </a:r>
            <a:endParaRPr lang="en-US" sz="1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162839" y="2712771"/>
            <a:ext cx="4937760" cy="189693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 err="1">
                <a:solidFill>
                  <a:srgbClr val="800080"/>
                </a:solidFill>
                <a:latin typeface="Operator Mono"/>
              </a:rPr>
              <a:t>const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routes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Routes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= 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[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rgbClr val="006FE0"/>
                </a:solidFill>
                <a:latin typeface="Operator Mono"/>
              </a:rPr>
              <a:t>  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{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path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''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,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redirectTo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'home'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,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pathMatch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'full'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},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rgbClr val="006FE0"/>
                </a:solidFill>
                <a:latin typeface="Operator Mono"/>
              </a:rPr>
              <a:t>  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{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path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'home'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,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 err="1">
                <a:solidFill>
                  <a:srgbClr val="000000"/>
                </a:solidFill>
                <a:latin typeface="Operator Mono"/>
              </a:rPr>
              <a:t>HomeComponent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},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rgbClr val="006FE0"/>
                </a:solidFill>
                <a:latin typeface="Operator Mono"/>
              </a:rPr>
              <a:t>  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{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path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</a:t>
            </a:r>
            <a:r>
              <a:rPr lang="es-ES" sz="1400" dirty="0" err="1">
                <a:solidFill>
                  <a:srgbClr val="DD1144"/>
                </a:solidFill>
                <a:latin typeface="Operator Mono"/>
              </a:rPr>
              <a:t>login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,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 err="1">
                <a:solidFill>
                  <a:srgbClr val="000000"/>
                </a:solidFill>
                <a:latin typeface="Operator Mono"/>
              </a:rPr>
              <a:t>LoginComponent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},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rgbClr val="006FE0"/>
                </a:solidFill>
                <a:latin typeface="Operator Mono"/>
              </a:rPr>
              <a:t>  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{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path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</a:t>
            </a:r>
            <a:r>
              <a:rPr lang="es-ES" sz="1400" dirty="0" err="1">
                <a:solidFill>
                  <a:srgbClr val="DD1144"/>
                </a:solidFill>
                <a:latin typeface="Operator Mono"/>
              </a:rPr>
              <a:t>dashboard</a:t>
            </a:r>
            <a:r>
              <a:rPr lang="es-ES" sz="1400" dirty="0">
                <a:solidFill>
                  <a:srgbClr val="DD1144"/>
                </a:solidFill>
                <a:latin typeface="Operator Mono"/>
              </a:rPr>
              <a:t>'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,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 err="1">
                <a:solidFill>
                  <a:srgbClr val="002D7A"/>
                </a:solidFill>
                <a:latin typeface="Operator Mono"/>
              </a:rPr>
              <a:t>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: </a:t>
            </a:r>
            <a:r>
              <a:rPr lang="es-ES" sz="1400" dirty="0" err="1">
                <a:solidFill>
                  <a:srgbClr val="000000"/>
                </a:solidFill>
                <a:latin typeface="Operator Mono"/>
              </a:rPr>
              <a:t>DashboardComponent</a:t>
            </a:r>
            <a:r>
              <a:rPr lang="es-ES" sz="1400" dirty="0">
                <a:solidFill>
                  <a:srgbClr val="006FE0"/>
                </a:solidFill>
                <a:latin typeface="Operator Mono"/>
              </a:rPr>
              <a:t> </a:t>
            </a:r>
            <a:r>
              <a:rPr lang="es-ES" sz="1400" dirty="0">
                <a:solidFill>
                  <a:srgbClr val="333333"/>
                </a:solidFill>
                <a:latin typeface="Operator Mono"/>
              </a:rPr>
              <a:t>}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  <a:p>
            <a:pPr lvl="0" fontAlgn="t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rgbClr val="333333"/>
                </a:solidFill>
                <a:latin typeface="Operator Mono"/>
              </a:rPr>
              <a:t>];</a:t>
            </a:r>
            <a:endParaRPr lang="es-ES" sz="1400" dirty="0">
              <a:solidFill>
                <a:srgbClr val="000000"/>
              </a:solidFill>
              <a:latin typeface="inherit"/>
            </a:endParaRPr>
          </a:p>
        </p:txBody>
      </p:sp>
      <p:cxnSp>
        <p:nvCxnSpPr>
          <p:cNvPr id="10" name="Conector curvado 9"/>
          <p:cNvCxnSpPr>
            <a:stCxn id="11" idx="0"/>
            <a:endCxn id="12" idx="1"/>
          </p:cNvCxnSpPr>
          <p:nvPr/>
        </p:nvCxnSpPr>
        <p:spPr>
          <a:xfrm rot="5400000" flipH="1" flipV="1">
            <a:off x="1553713" y="4235856"/>
            <a:ext cx="705920" cy="512332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8629" y="4844982"/>
            <a:ext cx="2843755" cy="407521"/>
          </a:xfrm>
        </p:spPr>
        <p:txBody>
          <a:bodyPr/>
          <a:lstStyle/>
          <a:p>
            <a:r>
              <a:rPr lang="en-US" sz="1400" dirty="0" smtClean="0"/>
              <a:t>We use ‘path’ to specify the URL.</a:t>
            </a:r>
            <a:endParaRPr lang="en-US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162839" y="4009399"/>
            <a:ext cx="726665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curvado 18"/>
          <p:cNvCxnSpPr>
            <a:stCxn id="20" idx="0"/>
            <a:endCxn id="21" idx="2"/>
          </p:cNvCxnSpPr>
          <p:nvPr/>
        </p:nvCxnSpPr>
        <p:spPr>
          <a:xfrm rot="5400000" flipH="1" flipV="1">
            <a:off x="3077760" y="4603217"/>
            <a:ext cx="1594035" cy="925053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990373" y="5862760"/>
            <a:ext cx="2843755" cy="407521"/>
          </a:xfrm>
        </p:spPr>
        <p:txBody>
          <a:bodyPr/>
          <a:lstStyle/>
          <a:p>
            <a:r>
              <a:rPr lang="en-US" sz="1400" dirty="0" smtClean="0"/>
              <a:t>We specify the component we want to route to.</a:t>
            </a:r>
            <a:endParaRPr lang="en-US" sz="1400" dirty="0"/>
          </a:p>
        </p:txBody>
      </p:sp>
      <p:sp>
        <p:nvSpPr>
          <p:cNvPr id="21" name="Rectángulo 20"/>
          <p:cNvSpPr/>
          <p:nvPr/>
        </p:nvSpPr>
        <p:spPr>
          <a:xfrm>
            <a:off x="3840480" y="4009399"/>
            <a:ext cx="993648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curvado 25"/>
          <p:cNvCxnSpPr>
            <a:stCxn id="27" idx="0"/>
            <a:endCxn id="28" idx="1"/>
          </p:cNvCxnSpPr>
          <p:nvPr/>
        </p:nvCxnSpPr>
        <p:spPr>
          <a:xfrm rot="5400000" flipH="1" flipV="1">
            <a:off x="1961189" y="2308331"/>
            <a:ext cx="144754" cy="1818753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0" y="3290084"/>
            <a:ext cx="2248379" cy="676720"/>
          </a:xfrm>
        </p:spPr>
        <p:txBody>
          <a:bodyPr/>
          <a:lstStyle/>
          <a:p>
            <a:r>
              <a:rPr lang="en-US" sz="1400" dirty="0" smtClean="0"/>
              <a:t>We can redirect using the</a:t>
            </a:r>
          </a:p>
          <a:p>
            <a:r>
              <a:rPr lang="en-US" sz="1400" dirty="0" smtClean="0"/>
              <a:t>‘</a:t>
            </a:r>
            <a:r>
              <a:rPr lang="en-US" sz="1400" dirty="0" err="1" smtClean="0"/>
              <a:t>redirectTo</a:t>
            </a:r>
            <a:r>
              <a:rPr lang="en-US" sz="1400" dirty="0" smtClean="0"/>
              <a:t>’ option</a:t>
            </a:r>
            <a:endParaRPr lang="en-US" sz="1400" dirty="0"/>
          </a:p>
        </p:txBody>
      </p:sp>
      <p:sp>
        <p:nvSpPr>
          <p:cNvPr id="28" name="Rectángulo 27"/>
          <p:cNvSpPr/>
          <p:nvPr/>
        </p:nvSpPr>
        <p:spPr>
          <a:xfrm>
            <a:off x="2942943" y="3015667"/>
            <a:ext cx="897537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6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Routes Component: providing our Router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2"/>
            <a:ext cx="8571715" cy="42053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install our router into our app we use the </a:t>
            </a:r>
            <a:r>
              <a:rPr lang="en-US" sz="1400" dirty="0" err="1">
                <a:solidFill>
                  <a:srgbClr val="9AAE04"/>
                </a:solidFill>
              </a:rPr>
              <a:t>RouterModule.forRoot</a:t>
            </a:r>
            <a:r>
              <a:rPr lang="en-US" sz="1400" dirty="0">
                <a:solidFill>
                  <a:srgbClr val="9AAE04"/>
                </a:solidFill>
              </a:rPr>
              <a:t>() </a:t>
            </a:r>
            <a:r>
              <a:rPr lang="en-US" sz="1400" dirty="0"/>
              <a:t>function in the </a:t>
            </a:r>
            <a:r>
              <a:rPr lang="en-US" sz="1400" dirty="0">
                <a:solidFill>
                  <a:srgbClr val="9AAE04"/>
                </a:solidFill>
              </a:rPr>
              <a:t>imports</a:t>
            </a:r>
            <a:r>
              <a:rPr lang="en-US" sz="1400" dirty="0"/>
              <a:t> key of our </a:t>
            </a:r>
            <a:r>
              <a:rPr lang="en-US" sz="1400" dirty="0" err="1">
                <a:solidFill>
                  <a:srgbClr val="9AAE04"/>
                </a:solidFill>
              </a:rPr>
              <a:t>NgModule</a:t>
            </a:r>
            <a:r>
              <a:rPr lang="en-US" sz="1400" dirty="0"/>
              <a:t>: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53" y="2586125"/>
            <a:ext cx="6305931" cy="3388387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1706142" y="4316894"/>
            <a:ext cx="2189202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1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93" y="2337312"/>
            <a:ext cx="3495675" cy="192405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RouterOutlet</a:t>
            </a:r>
            <a:r>
              <a:rPr lang="en-US" dirty="0" smtClean="0"/>
              <a:t> Component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2"/>
            <a:ext cx="8571715" cy="42053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 err="1">
                <a:solidFill>
                  <a:srgbClr val="9AAE04"/>
                </a:solidFill>
              </a:rPr>
              <a:t>RouterOutlet</a:t>
            </a:r>
            <a:r>
              <a:rPr lang="en-US" sz="1400" dirty="0">
                <a:solidFill>
                  <a:srgbClr val="9AAE04"/>
                </a:solidFill>
              </a:rPr>
              <a:t> </a:t>
            </a:r>
            <a:r>
              <a:rPr lang="en-US" sz="1400" dirty="0"/>
              <a:t>directive tells our router where to render the content in the view.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04590" y="3246121"/>
            <a:ext cx="2527530" cy="2468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55831" y="4860039"/>
            <a:ext cx="7351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</a:t>
            </a:r>
            <a:r>
              <a:rPr lang="en-US" sz="1400" dirty="0" smtClean="0">
                <a:solidFill>
                  <a:srgbClr val="505050"/>
                </a:solidFill>
              </a:rPr>
              <a:t>henever </a:t>
            </a:r>
            <a:r>
              <a:rPr lang="en-US" sz="1400" dirty="0">
                <a:solidFill>
                  <a:srgbClr val="505050"/>
                </a:solidFill>
              </a:rPr>
              <a:t>we switch routes, our content will be </a:t>
            </a:r>
            <a:r>
              <a:rPr lang="en-US" sz="1400" b="1" dirty="0">
                <a:solidFill>
                  <a:srgbClr val="9AAE04"/>
                </a:solidFill>
              </a:rPr>
              <a:t>rendered</a:t>
            </a:r>
            <a:r>
              <a:rPr lang="en-US" sz="1400" dirty="0">
                <a:solidFill>
                  <a:srgbClr val="9AAE04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in place of the </a:t>
            </a:r>
            <a:r>
              <a:rPr lang="en-US" sz="1400" b="1" dirty="0">
                <a:solidFill>
                  <a:srgbClr val="9AAE04"/>
                </a:solidFill>
              </a:rPr>
              <a:t>router-outlet </a:t>
            </a:r>
            <a:r>
              <a:rPr lang="en-US" sz="1400" dirty="0">
                <a:solidFill>
                  <a:srgbClr val="505050"/>
                </a:solidFill>
              </a:rPr>
              <a:t>tag. </a:t>
            </a:r>
          </a:p>
          <a:p>
            <a:endParaRPr lang="en-US" sz="1400" dirty="0" smtClean="0">
              <a:solidFill>
                <a:srgbClr val="505050"/>
              </a:solidFill>
            </a:endParaRPr>
          </a:p>
          <a:p>
            <a:r>
              <a:rPr lang="en-US" sz="1400" dirty="0" smtClean="0">
                <a:solidFill>
                  <a:srgbClr val="505050"/>
                </a:solidFill>
              </a:rPr>
              <a:t>If </a:t>
            </a:r>
            <a:r>
              <a:rPr lang="en-US" sz="1400" dirty="0">
                <a:solidFill>
                  <a:srgbClr val="505050"/>
                </a:solidFill>
              </a:rPr>
              <a:t>we were switching to the </a:t>
            </a:r>
            <a:r>
              <a:rPr lang="en-US" sz="1400" b="1" dirty="0">
                <a:solidFill>
                  <a:srgbClr val="9AAE04"/>
                </a:solidFill>
              </a:rPr>
              <a:t>/login </a:t>
            </a:r>
            <a:r>
              <a:rPr lang="en-US" sz="1400" dirty="0">
                <a:solidFill>
                  <a:srgbClr val="505050"/>
                </a:solidFill>
              </a:rPr>
              <a:t>page, the content rendered by the </a:t>
            </a:r>
            <a:r>
              <a:rPr lang="en-US" sz="1400" b="1" dirty="0" err="1">
                <a:solidFill>
                  <a:srgbClr val="9AAE04"/>
                </a:solidFill>
              </a:rPr>
              <a:t>LoginComponent</a:t>
            </a:r>
            <a:r>
              <a:rPr lang="en-US" sz="1400" dirty="0">
                <a:solidFill>
                  <a:srgbClr val="9AAE04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would be placed there.</a:t>
            </a:r>
          </a:p>
        </p:txBody>
      </p:sp>
    </p:spTree>
    <p:extLst>
      <p:ext uri="{BB962C8B-B14F-4D97-AF65-F5344CB8AC3E}">
        <p14:creationId xmlns:p14="http://schemas.microsoft.com/office/powerpoint/2010/main" val="7976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Angular </a:t>
            </a:r>
            <a:r>
              <a:rPr lang="es-ES" dirty="0" err="1" smtClean="0"/>
              <a:t>application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Marcador de texto 9"/>
          <p:cNvSpPr>
            <a:spLocks noGrp="1"/>
          </p:cNvSpPr>
          <p:nvPr>
            <p:ph type="body" sz="quarter" idx="15"/>
          </p:nvPr>
        </p:nvSpPr>
        <p:spPr>
          <a:xfrm>
            <a:off x="433068" y="1592186"/>
            <a:ext cx="8324068" cy="373379"/>
          </a:xfrm>
        </p:spPr>
        <p:txBody>
          <a:bodyPr/>
          <a:lstStyle/>
          <a:p>
            <a:r>
              <a:rPr lang="en-US" dirty="0"/>
              <a:t>Generating and serving an Angular project via a development server</a:t>
            </a:r>
          </a:p>
          <a:p>
            <a:endParaRPr lang="es-E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068" y="2419971"/>
            <a:ext cx="8324070" cy="84638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ng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new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ever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-shop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cd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ever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-shop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ng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serve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99" y="1965565"/>
            <a:ext cx="5027507" cy="23211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7" y="4298888"/>
            <a:ext cx="4283696" cy="2405356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H="1">
            <a:off x="2377440" y="3196046"/>
            <a:ext cx="1445624" cy="975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77" y="3428099"/>
            <a:ext cx="4791075" cy="9144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RouterLink</a:t>
            </a:r>
            <a:r>
              <a:rPr lang="en-US" dirty="0" smtClean="0"/>
              <a:t> Component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45862" y="1701652"/>
            <a:ext cx="8571715" cy="42053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We use the </a:t>
            </a:r>
            <a:r>
              <a:rPr lang="en-US" sz="1400" b="1" dirty="0" err="1" smtClean="0">
                <a:solidFill>
                  <a:srgbClr val="9AAE04"/>
                </a:solidFill>
              </a:rPr>
              <a:t>RouterLink</a:t>
            </a:r>
            <a:r>
              <a:rPr lang="en-US" sz="1400" dirty="0" smtClean="0">
                <a:solidFill>
                  <a:srgbClr val="9AAE04"/>
                </a:solidFill>
              </a:rPr>
              <a:t> </a:t>
            </a:r>
            <a:r>
              <a:rPr lang="en-US" sz="1400" dirty="0"/>
              <a:t>directive </a:t>
            </a:r>
            <a:r>
              <a:rPr lang="en-US" sz="1400" dirty="0" smtClean="0"/>
              <a:t>to navigate between routes.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66143" y="5537691"/>
            <a:ext cx="6931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This </a:t>
            </a:r>
            <a:r>
              <a:rPr lang="en-US" sz="1400" dirty="0">
                <a:solidFill>
                  <a:srgbClr val="505050"/>
                </a:solidFill>
              </a:rPr>
              <a:t>indicates which route to navigate to when we click the element.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867360" y="3638844"/>
            <a:ext cx="1547544" cy="2468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3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cart and routing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95" y="1591056"/>
            <a:ext cx="6803471" cy="49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cart and routing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63" y="1729556"/>
            <a:ext cx="5998871" cy="434016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265629" y="2649906"/>
            <a:ext cx="732872" cy="51391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curvado 9"/>
          <p:cNvCxnSpPr>
            <a:endCxn id="8" idx="1"/>
          </p:cNvCxnSpPr>
          <p:nvPr/>
        </p:nvCxnSpPr>
        <p:spPr>
          <a:xfrm rot="5400000" flipH="1" flipV="1">
            <a:off x="3331867" y="3342327"/>
            <a:ext cx="2369223" cy="1498301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897" y="3572264"/>
            <a:ext cx="2504875" cy="1880045"/>
          </a:xfrm>
          <a:prstGeom prst="rect">
            <a:avLst/>
          </a:prstGeom>
        </p:spPr>
      </p:pic>
      <p:cxnSp>
        <p:nvCxnSpPr>
          <p:cNvPr id="13" name="Conector curvado 12"/>
          <p:cNvCxnSpPr>
            <a:stCxn id="8" idx="3"/>
            <a:endCxn id="12" idx="0"/>
          </p:cNvCxnSpPr>
          <p:nvPr/>
        </p:nvCxnSpPr>
        <p:spPr>
          <a:xfrm>
            <a:off x="5998501" y="2906865"/>
            <a:ext cx="1827834" cy="665399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6731373" y="2700114"/>
            <a:ext cx="1443996" cy="676720"/>
          </a:xfrm>
        </p:spPr>
        <p:txBody>
          <a:bodyPr/>
          <a:lstStyle/>
          <a:p>
            <a:r>
              <a:rPr lang="en-US" dirty="0" smtClean="0"/>
              <a:t>Click!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2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cart and routing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257" y="1729556"/>
            <a:ext cx="3878201" cy="280586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30193" y="2367871"/>
            <a:ext cx="361883" cy="3322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curvado 9"/>
          <p:cNvCxnSpPr>
            <a:endCxn id="8" idx="1"/>
          </p:cNvCxnSpPr>
          <p:nvPr/>
        </p:nvCxnSpPr>
        <p:spPr>
          <a:xfrm rot="5400000" flipH="1" flipV="1">
            <a:off x="3330388" y="2777836"/>
            <a:ext cx="1443648" cy="955961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11" y="3005335"/>
            <a:ext cx="1619372" cy="1215427"/>
          </a:xfrm>
          <a:prstGeom prst="rect">
            <a:avLst/>
          </a:prstGeom>
        </p:spPr>
      </p:pic>
      <p:cxnSp>
        <p:nvCxnSpPr>
          <p:cNvPr id="13" name="Conector curvado 12"/>
          <p:cNvCxnSpPr>
            <a:stCxn id="8" idx="3"/>
            <a:endCxn id="12" idx="0"/>
          </p:cNvCxnSpPr>
          <p:nvPr/>
        </p:nvCxnSpPr>
        <p:spPr>
          <a:xfrm>
            <a:off x="4892076" y="2533992"/>
            <a:ext cx="1681821" cy="471343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686454" y="2165625"/>
            <a:ext cx="713028" cy="437492"/>
          </a:xfrm>
        </p:spPr>
        <p:txBody>
          <a:bodyPr/>
          <a:lstStyle/>
          <a:p>
            <a:r>
              <a:rPr lang="en-US" dirty="0" smtClean="0"/>
              <a:t>Click!</a:t>
            </a:r>
            <a:endParaRPr lang="en-US" dirty="0"/>
          </a:p>
        </p:txBody>
      </p:sp>
      <p:sp>
        <p:nvSpPr>
          <p:cNvPr id="14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031742" y="4789562"/>
            <a:ext cx="7261865" cy="180326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Create new Component -&gt; ng g component order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a new model (Cart) where we can save the items selected.</a:t>
            </a:r>
          </a:p>
          <a:p>
            <a:pPr marL="228600" indent="-228600">
              <a:buAutoNum type="arabicPeriod"/>
            </a:pPr>
            <a:r>
              <a:rPr lang="en-US" dirty="0" smtClean="0"/>
              <a:t>Change the component to manage an Array&lt;Item&gt; inside our Cart. Every time we click to “Add to Cart” button we have to add an Item to our Array.</a:t>
            </a:r>
          </a:p>
          <a:p>
            <a:pPr marL="228600" indent="-228600">
              <a:buAutoNum type="arabicPeriod"/>
            </a:pPr>
            <a:r>
              <a:rPr lang="en-US" dirty="0" smtClean="0"/>
              <a:t>Change the template to show the number of items added to our Cart</a:t>
            </a:r>
          </a:p>
          <a:p>
            <a:pPr marL="228600" indent="-228600">
              <a:buAutoNum type="arabicPeriod"/>
            </a:pPr>
            <a:r>
              <a:rPr lang="en-US" dirty="0" smtClean="0"/>
              <a:t>When we click to cart icon or </a:t>
            </a:r>
            <a:r>
              <a:rPr lang="en-US" dirty="0" err="1" smtClean="0"/>
              <a:t>whetever</a:t>
            </a:r>
            <a:r>
              <a:rPr lang="en-US" dirty="0" smtClean="0"/>
              <a:t>, we change the route navigating to </a:t>
            </a:r>
            <a:r>
              <a:rPr lang="en-US" dirty="0" err="1" smtClean="0"/>
              <a:t>OrderComponent</a:t>
            </a:r>
            <a:r>
              <a:rPr lang="en-US" dirty="0" smtClean="0"/>
              <a:t> (blank template…..at the moment).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Cart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55878" y="3005335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7" y="2268093"/>
            <a:ext cx="4325867" cy="3382899"/>
          </a:xfrm>
          <a:prstGeom prst="rect">
            <a:avLst/>
          </a:prstGeom>
        </p:spPr>
      </p:pic>
      <p:sp>
        <p:nvSpPr>
          <p:cNvPr id="15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58527" y="1887022"/>
            <a:ext cx="1985362" cy="336527"/>
          </a:xfrm>
        </p:spPr>
        <p:txBody>
          <a:bodyPr/>
          <a:lstStyle/>
          <a:p>
            <a:r>
              <a:rPr lang="en-US" dirty="0" smtClean="0"/>
              <a:t>Routes Configuration!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801" y="2268093"/>
            <a:ext cx="4123705" cy="1958138"/>
          </a:xfrm>
          <a:prstGeom prst="rect">
            <a:avLst/>
          </a:prstGeom>
        </p:spPr>
      </p:pic>
      <p:sp>
        <p:nvSpPr>
          <p:cNvPr id="18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881801" y="1887021"/>
            <a:ext cx="1985362" cy="336527"/>
          </a:xfrm>
        </p:spPr>
        <p:txBody>
          <a:bodyPr/>
          <a:lstStyle/>
          <a:p>
            <a:r>
              <a:rPr lang="en-US" dirty="0" smtClean="0"/>
              <a:t>Router Outlet</a:t>
            </a:r>
            <a:endParaRPr lang="en-U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34" y="5756539"/>
            <a:ext cx="7531119" cy="1078782"/>
          </a:xfrm>
          <a:prstGeom prst="rect">
            <a:avLst/>
          </a:prstGeom>
        </p:spPr>
      </p:pic>
      <p:sp>
        <p:nvSpPr>
          <p:cNvPr id="19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7457272" y="5482728"/>
            <a:ext cx="1985362" cy="336527"/>
          </a:xfrm>
        </p:spPr>
        <p:txBody>
          <a:bodyPr/>
          <a:lstStyle/>
          <a:p>
            <a:r>
              <a:rPr lang="en-US" dirty="0" smtClean="0"/>
              <a:t>Router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520025" y="3971498"/>
            <a:ext cx="1404938" cy="650400"/>
          </a:xfrm>
        </p:spPr>
        <p:txBody>
          <a:bodyPr/>
          <a:lstStyle/>
          <a:p>
            <a:r>
              <a:rPr lang="es-ES" sz="1600" dirty="0" err="1" smtClean="0"/>
              <a:t>One</a:t>
            </a:r>
            <a:endParaRPr lang="es-ES" sz="1600" dirty="0" smtClean="0"/>
          </a:p>
          <a:p>
            <a:r>
              <a:rPr lang="es-ES" sz="1600" dirty="0" smtClean="0"/>
              <a:t>More</a:t>
            </a:r>
          </a:p>
          <a:p>
            <a:r>
              <a:rPr lang="es-ES" sz="1600" dirty="0" err="1" smtClean="0"/>
              <a:t>Thing</a:t>
            </a:r>
            <a:endParaRPr lang="es-ES" sz="1600" dirty="0" smtClean="0"/>
          </a:p>
          <a:p>
            <a:r>
              <a:rPr lang="es-ES" sz="1600" dirty="0" smtClean="0"/>
              <a:t>More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65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501737" y="4135148"/>
            <a:ext cx="1404938" cy="650400"/>
          </a:xfrm>
        </p:spPr>
        <p:txBody>
          <a:bodyPr/>
          <a:lstStyle/>
          <a:p>
            <a:r>
              <a:rPr lang="es-ES" sz="1600" dirty="0" smtClean="0"/>
              <a:t>Share Data</a:t>
            </a:r>
          </a:p>
          <a:p>
            <a:r>
              <a:rPr lang="es-ES" sz="1600" dirty="0" err="1" smtClean="0"/>
              <a:t>Between</a:t>
            </a:r>
            <a:endParaRPr lang="es-ES" sz="1600" dirty="0" smtClean="0"/>
          </a:p>
          <a:p>
            <a:r>
              <a:rPr lang="es-ES" sz="1600" dirty="0" err="1" smtClean="0"/>
              <a:t>Components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1393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7" y="4583244"/>
            <a:ext cx="1427103" cy="1399354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we need?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740597" y="5859851"/>
            <a:ext cx="8571715" cy="480131"/>
          </a:xfrm>
        </p:spPr>
        <p:txBody>
          <a:bodyPr wrap="square">
            <a:spAutoFit/>
          </a:bodyPr>
          <a:lstStyle/>
          <a:p>
            <a:r>
              <a:rPr lang="en-US" sz="1400" dirty="0" smtClean="0"/>
              <a:t>We need to pass information when we go to a new route. But we don’t use any HTML like [tag] which interacts between HTML and Component. </a:t>
            </a:r>
            <a:r>
              <a:rPr lang="en-US" sz="1400" b="1" dirty="0" smtClean="0">
                <a:solidFill>
                  <a:srgbClr val="C00000"/>
                </a:solidFill>
              </a:rPr>
              <a:t>HOW?????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07" y="1727511"/>
            <a:ext cx="4116781" cy="29784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44" y="1727512"/>
            <a:ext cx="3997782" cy="2978480"/>
          </a:xfrm>
          <a:prstGeom prst="rect">
            <a:avLst/>
          </a:prstGeom>
        </p:spPr>
      </p:pic>
      <p:cxnSp>
        <p:nvCxnSpPr>
          <p:cNvPr id="45" name="Conector curvado 44"/>
          <p:cNvCxnSpPr>
            <a:stCxn id="43" idx="2"/>
            <a:endCxn id="2" idx="2"/>
          </p:cNvCxnSpPr>
          <p:nvPr/>
        </p:nvCxnSpPr>
        <p:spPr>
          <a:xfrm rot="16200000" flipH="1">
            <a:off x="4555966" y="2453322"/>
            <a:ext cx="1" cy="4505337"/>
          </a:xfrm>
          <a:prstGeom prst="curvedConnector3">
            <a:avLst>
              <a:gd name="adj1" fmla="val 228601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Shared Services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7" y="1727511"/>
            <a:ext cx="4116781" cy="29784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744" y="1727512"/>
            <a:ext cx="3997782" cy="2978480"/>
          </a:xfrm>
          <a:prstGeom prst="rect">
            <a:avLst/>
          </a:prstGeom>
        </p:spPr>
      </p:pic>
      <p:cxnSp>
        <p:nvCxnSpPr>
          <p:cNvPr id="45" name="Conector curvado 44"/>
          <p:cNvCxnSpPr>
            <a:stCxn id="43" idx="2"/>
            <a:endCxn id="2" idx="2"/>
          </p:cNvCxnSpPr>
          <p:nvPr/>
        </p:nvCxnSpPr>
        <p:spPr>
          <a:xfrm rot="16200000" flipH="1">
            <a:off x="4555966" y="2453322"/>
            <a:ext cx="1" cy="4505337"/>
          </a:xfrm>
          <a:prstGeom prst="curvedConnector3">
            <a:avLst>
              <a:gd name="adj1" fmla="val 228601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403" y="5064736"/>
            <a:ext cx="28194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Using Shared Services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7" y="1727511"/>
            <a:ext cx="4116781" cy="29784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744" y="1727512"/>
            <a:ext cx="3997782" cy="2978480"/>
          </a:xfrm>
          <a:prstGeom prst="rect">
            <a:avLst/>
          </a:prstGeom>
        </p:spPr>
      </p:pic>
      <p:cxnSp>
        <p:nvCxnSpPr>
          <p:cNvPr id="45" name="Conector curvado 44"/>
          <p:cNvCxnSpPr>
            <a:stCxn id="43" idx="2"/>
            <a:endCxn id="2" idx="2"/>
          </p:cNvCxnSpPr>
          <p:nvPr/>
        </p:nvCxnSpPr>
        <p:spPr>
          <a:xfrm rot="16200000" flipH="1">
            <a:off x="4555966" y="2453322"/>
            <a:ext cx="1" cy="4505337"/>
          </a:xfrm>
          <a:prstGeom prst="curvedConnector3">
            <a:avLst>
              <a:gd name="adj1" fmla="val 228601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403" y="5064736"/>
            <a:ext cx="2819400" cy="1657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109" y="1369141"/>
            <a:ext cx="33337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Angular </a:t>
            </a:r>
            <a:r>
              <a:rPr lang="es-ES" dirty="0" err="1" smtClean="0"/>
              <a:t>application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Marcador de texto 9"/>
          <p:cNvSpPr>
            <a:spLocks noGrp="1"/>
          </p:cNvSpPr>
          <p:nvPr>
            <p:ph type="body" sz="quarter" idx="15"/>
          </p:nvPr>
        </p:nvSpPr>
        <p:spPr>
          <a:xfrm>
            <a:off x="433070" y="1783428"/>
            <a:ext cx="8324068" cy="373379"/>
          </a:xfrm>
        </p:spPr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966" y="2255367"/>
            <a:ext cx="4191000" cy="440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83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97" y="1612450"/>
            <a:ext cx="6158293" cy="4840107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our order component (More components!)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7" y="2523039"/>
            <a:ext cx="1391221" cy="1006545"/>
          </a:xfrm>
          <a:prstGeom prst="rect">
            <a:avLst/>
          </a:prstGeom>
        </p:spPr>
      </p:pic>
      <p:cxnSp>
        <p:nvCxnSpPr>
          <p:cNvPr id="11" name="Conector curvado 10"/>
          <p:cNvCxnSpPr>
            <a:stCxn id="10" idx="0"/>
            <a:endCxn id="8" idx="0"/>
          </p:cNvCxnSpPr>
          <p:nvPr/>
        </p:nvCxnSpPr>
        <p:spPr>
          <a:xfrm rot="5400000" flipH="1" flipV="1">
            <a:off x="2737002" y="-235503"/>
            <a:ext cx="910589" cy="4606496"/>
          </a:xfrm>
          <a:prstGeom prst="curvedConnector3">
            <a:avLst>
              <a:gd name="adj1" fmla="val 125105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6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97" y="1612450"/>
            <a:ext cx="6158293" cy="4840107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our order component (More components!)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7" y="2523039"/>
            <a:ext cx="1391221" cy="1006545"/>
          </a:xfrm>
          <a:prstGeom prst="rect">
            <a:avLst/>
          </a:prstGeom>
        </p:spPr>
      </p:pic>
      <p:cxnSp>
        <p:nvCxnSpPr>
          <p:cNvPr id="11" name="Conector curvado 10"/>
          <p:cNvCxnSpPr>
            <a:stCxn id="10" idx="0"/>
            <a:endCxn id="8" idx="0"/>
          </p:cNvCxnSpPr>
          <p:nvPr/>
        </p:nvCxnSpPr>
        <p:spPr>
          <a:xfrm rot="5400000" flipH="1" flipV="1">
            <a:off x="2737002" y="-235503"/>
            <a:ext cx="910589" cy="4606496"/>
          </a:xfrm>
          <a:prstGeom prst="curvedConnector3">
            <a:avLst>
              <a:gd name="adj1" fmla="val 125105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2532888" y="2130552"/>
            <a:ext cx="5925312" cy="424281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2607774" y="2523744"/>
            <a:ext cx="5724144" cy="3602736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840480" y="2872880"/>
            <a:ext cx="2642616" cy="112615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3840480" y="4224528"/>
            <a:ext cx="2642616" cy="1316736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Passing data into Angular </a:t>
            </a:r>
            <a:r>
              <a:rPr lang="en-US" dirty="0" smtClean="0"/>
              <a:t>components </a:t>
            </a:r>
            <a:r>
              <a:rPr lang="en-US" dirty="0"/>
              <a:t>with @Input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630869" y="3317819"/>
            <a:ext cx="8571715" cy="480131"/>
          </a:xfrm>
        </p:spPr>
        <p:txBody>
          <a:bodyPr wrap="square">
            <a:spAutoFit/>
          </a:bodyPr>
          <a:lstStyle/>
          <a:p>
            <a:r>
              <a:rPr lang="en-US" sz="1400" dirty="0"/>
              <a:t>Using the same concept we have seen with bindings, we need to tell Angular what is coming into our component.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371075" y="1721259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5885991" y="2242773"/>
            <a:ext cx="2699959" cy="664370"/>
            <a:chOff x="3849188" y="3420432"/>
            <a:chExt cx="4177994" cy="106448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Conector recto 27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cart.component.ts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34" name="Conector curvado 33"/>
          <p:cNvCxnSpPr>
            <a:stCxn id="36" idx="0"/>
            <a:endCxn id="33" idx="0"/>
          </p:cNvCxnSpPr>
          <p:nvPr/>
        </p:nvCxnSpPr>
        <p:spPr>
          <a:xfrm rot="16200000" flipH="1">
            <a:off x="5749938" y="675027"/>
            <a:ext cx="217090" cy="3400686"/>
          </a:xfrm>
          <a:prstGeom prst="curvedConnector3">
            <a:avLst>
              <a:gd name="adj1" fmla="val -105302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o 34"/>
          <p:cNvGrpSpPr/>
          <p:nvPr/>
        </p:nvGrpSpPr>
        <p:grpSpPr>
          <a:xfrm>
            <a:off x="3873938" y="2266825"/>
            <a:ext cx="2699959" cy="664370"/>
            <a:chOff x="3849188" y="3420432"/>
            <a:chExt cx="4177994" cy="1064482"/>
          </a:xfrm>
        </p:grpSpPr>
        <p:sp>
          <p:nvSpPr>
            <p:cNvPr id="36" name="Rectángulo redondeado 35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36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smtClean="0">
                  <a:solidFill>
                    <a:srgbClr val="505050"/>
                  </a:solidFill>
                </a:rPr>
                <a:t>HTML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925692" y="2290877"/>
            <a:ext cx="2699959" cy="664370"/>
            <a:chOff x="3849188" y="3420432"/>
            <a:chExt cx="4177994" cy="1064482"/>
          </a:xfrm>
        </p:grpSpPr>
        <p:sp>
          <p:nvSpPr>
            <p:cNvPr id="47" name="Rectángulo redondeado 46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8" name="Conector recto 47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order.component.ts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sp>
        <p:nvSpPr>
          <p:cNvPr id="54" name="Rectángulo 53"/>
          <p:cNvSpPr/>
          <p:nvPr/>
        </p:nvSpPr>
        <p:spPr>
          <a:xfrm>
            <a:off x="2365300" y="1721258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cxnSp>
        <p:nvCxnSpPr>
          <p:cNvPr id="55" name="Conector curvado 54"/>
          <p:cNvCxnSpPr>
            <a:stCxn id="47" idx="0"/>
            <a:endCxn id="36" idx="0"/>
          </p:cNvCxnSpPr>
          <p:nvPr/>
        </p:nvCxnSpPr>
        <p:spPr>
          <a:xfrm rot="5400000" flipH="1" flipV="1">
            <a:off x="2671991" y="804728"/>
            <a:ext cx="24052" cy="2948246"/>
          </a:xfrm>
          <a:prstGeom prst="curvedConnector3">
            <a:avLst>
              <a:gd name="adj1" fmla="val 1050441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@Input Decorator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72285" y="1735907"/>
            <a:ext cx="8571715" cy="930511"/>
          </a:xfr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</a:t>
            </a:r>
            <a:r>
              <a:rPr lang="en-US" sz="1400" dirty="0" smtClean="0"/>
              <a:t>e </a:t>
            </a:r>
            <a:r>
              <a:rPr lang="en-US" sz="1400" dirty="0"/>
              <a:t>need to be able to pass data into </a:t>
            </a:r>
            <a:r>
              <a:rPr lang="en-US" sz="1400" dirty="0" smtClean="0"/>
              <a:t>our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do this, we can import the </a:t>
            </a:r>
            <a:r>
              <a:rPr lang="en-US" sz="1400" b="1" dirty="0"/>
              <a:t>Input</a:t>
            </a:r>
            <a:r>
              <a:rPr lang="en-US" sz="1400" dirty="0"/>
              <a:t> decorator from the Angular core, and simply decorate the </a:t>
            </a:r>
            <a:r>
              <a:rPr lang="en-US" sz="1400" dirty="0" smtClean="0"/>
              <a:t>property</a:t>
            </a:r>
          </a:p>
          <a:p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370" y="2488758"/>
            <a:ext cx="3067050" cy="876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31" y="3535680"/>
            <a:ext cx="4191000" cy="3276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69" y="4013629"/>
            <a:ext cx="3724275" cy="2019300"/>
          </a:xfrm>
          <a:prstGeom prst="rect">
            <a:avLst/>
          </a:prstGeom>
        </p:spPr>
      </p:pic>
      <p:cxnSp>
        <p:nvCxnSpPr>
          <p:cNvPr id="43" name="Conector curvado 42"/>
          <p:cNvCxnSpPr>
            <a:stCxn id="7" idx="3"/>
            <a:endCxn id="5" idx="3"/>
          </p:cNvCxnSpPr>
          <p:nvPr/>
        </p:nvCxnSpPr>
        <p:spPr>
          <a:xfrm flipH="1" flipV="1">
            <a:off x="5794420" y="2926908"/>
            <a:ext cx="2785011" cy="2247072"/>
          </a:xfrm>
          <a:prstGeom prst="curvedConnector3">
            <a:avLst>
              <a:gd name="adj1" fmla="val -820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curvado 43"/>
          <p:cNvCxnSpPr>
            <a:stCxn id="5" idx="1"/>
            <a:endCxn id="8" idx="0"/>
          </p:cNvCxnSpPr>
          <p:nvPr/>
        </p:nvCxnSpPr>
        <p:spPr>
          <a:xfrm rot="10800000" flipV="1">
            <a:off x="2037208" y="2926907"/>
            <a:ext cx="690163" cy="1086721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/>
          <p:cNvSpPr/>
          <p:nvPr/>
        </p:nvSpPr>
        <p:spPr>
          <a:xfrm>
            <a:off x="7245440" y="2773018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sp>
        <p:nvSpPr>
          <p:cNvPr id="46" name="Rectángulo 45"/>
          <p:cNvSpPr/>
          <p:nvPr/>
        </p:nvSpPr>
        <p:spPr>
          <a:xfrm>
            <a:off x="1639492" y="3080866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433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Returning data from Angular components </a:t>
            </a:r>
            <a:r>
              <a:rPr lang="en-US" dirty="0"/>
              <a:t>with </a:t>
            </a:r>
            <a:r>
              <a:rPr lang="en-US" dirty="0" smtClean="0"/>
              <a:t>@Output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21141" y="3746655"/>
            <a:ext cx="8156515" cy="1962589"/>
          </a:xfrm>
        </p:spPr>
        <p:txBody>
          <a:bodyPr wrap="square">
            <a:spAutoFit/>
          </a:bodyPr>
          <a:lstStyle/>
          <a:p>
            <a:r>
              <a:rPr lang="en-US" sz="1400" dirty="0"/>
              <a:t>Much like </a:t>
            </a:r>
            <a:r>
              <a:rPr lang="en-US" sz="1400" dirty="0" smtClean="0"/>
              <a:t>where </a:t>
            </a:r>
            <a:r>
              <a:rPr lang="en-US" sz="1400" dirty="0"/>
              <a:t>we setup an @Input decorator to accept an input binding, we can do the same and listen in the parent for when a value changes inside our child component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 smtClean="0"/>
              <a:t>To do this, we have to do some changes to our parent component: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Create </a:t>
            </a:r>
            <a:r>
              <a:rPr lang="en-US" sz="1400" dirty="0"/>
              <a:t>a custom change property to the </a:t>
            </a:r>
            <a:r>
              <a:rPr lang="en-US" sz="1400" dirty="0" smtClean="0"/>
              <a:t>&lt;order&gt; </a:t>
            </a:r>
            <a:r>
              <a:rPr lang="en-US" sz="1400" dirty="0"/>
              <a:t>template, using () event binding </a:t>
            </a:r>
            <a:r>
              <a:rPr lang="en-US" sz="1400" dirty="0" smtClean="0"/>
              <a:t>syntax. This </a:t>
            </a:r>
            <a:r>
              <a:rPr lang="en-US" sz="1400" dirty="0"/>
              <a:t>signifies some kind of event (such as a click when used on a native </a:t>
            </a:r>
            <a:r>
              <a:rPr lang="en-US" sz="1400" dirty="0" smtClean="0"/>
              <a:t>element).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Added </a:t>
            </a:r>
            <a:r>
              <a:rPr lang="en-US" sz="1400" dirty="0"/>
              <a:t>a </a:t>
            </a:r>
            <a:r>
              <a:rPr lang="en-US" sz="1400" dirty="0" smtClean="0"/>
              <a:t>method to my component passing the event as argument.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5371075" y="1721259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grpSp>
        <p:nvGrpSpPr>
          <p:cNvPr id="43" name="Grupo 42"/>
          <p:cNvGrpSpPr/>
          <p:nvPr/>
        </p:nvGrpSpPr>
        <p:grpSpPr>
          <a:xfrm>
            <a:off x="5885991" y="2242773"/>
            <a:ext cx="2699959" cy="664370"/>
            <a:chOff x="3849188" y="3420432"/>
            <a:chExt cx="4177994" cy="1064482"/>
          </a:xfrm>
        </p:grpSpPr>
        <p:sp>
          <p:nvSpPr>
            <p:cNvPr id="44" name="Rectángulo redondeado 43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5" name="Conector recto 44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cart.component.ts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51" name="Conector curvado 50"/>
          <p:cNvCxnSpPr>
            <a:stCxn id="53" idx="0"/>
            <a:endCxn id="50" idx="0"/>
          </p:cNvCxnSpPr>
          <p:nvPr/>
        </p:nvCxnSpPr>
        <p:spPr>
          <a:xfrm rot="16200000" flipH="1">
            <a:off x="5749938" y="675027"/>
            <a:ext cx="217090" cy="3400686"/>
          </a:xfrm>
          <a:prstGeom prst="curvedConnector3">
            <a:avLst>
              <a:gd name="adj1" fmla="val -105302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o 51"/>
          <p:cNvGrpSpPr/>
          <p:nvPr/>
        </p:nvGrpSpPr>
        <p:grpSpPr>
          <a:xfrm>
            <a:off x="3873938" y="2266825"/>
            <a:ext cx="2699959" cy="664370"/>
            <a:chOff x="3849188" y="3420432"/>
            <a:chExt cx="4177994" cy="1064482"/>
          </a:xfrm>
        </p:grpSpPr>
        <p:sp>
          <p:nvSpPr>
            <p:cNvPr id="53" name="Rectángulo redondeado 5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4" name="Conector recto 5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smtClean="0">
                  <a:solidFill>
                    <a:srgbClr val="505050"/>
                  </a:solidFill>
                </a:rPr>
                <a:t>HTML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925692" y="2290877"/>
            <a:ext cx="2699959" cy="664370"/>
            <a:chOff x="3849188" y="3420432"/>
            <a:chExt cx="4177994" cy="1064482"/>
          </a:xfrm>
        </p:grpSpPr>
        <p:sp>
          <p:nvSpPr>
            <p:cNvPr id="61" name="Rectángulo redondeado 6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2" name="Conector recto 6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order.component.ts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sp>
        <p:nvSpPr>
          <p:cNvPr id="68" name="Rectángulo 67"/>
          <p:cNvSpPr/>
          <p:nvPr/>
        </p:nvSpPr>
        <p:spPr>
          <a:xfrm>
            <a:off x="2365300" y="1721258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cxnSp>
        <p:nvCxnSpPr>
          <p:cNvPr id="69" name="Conector curvado 68"/>
          <p:cNvCxnSpPr>
            <a:stCxn id="61" idx="0"/>
            <a:endCxn id="53" idx="0"/>
          </p:cNvCxnSpPr>
          <p:nvPr/>
        </p:nvCxnSpPr>
        <p:spPr>
          <a:xfrm rot="5400000" flipH="1" flipV="1">
            <a:off x="2671991" y="804728"/>
            <a:ext cx="24052" cy="2948246"/>
          </a:xfrm>
          <a:prstGeom prst="curvedConnector3">
            <a:avLst>
              <a:gd name="adj1" fmla="val 1050441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curvado 69"/>
          <p:cNvCxnSpPr>
            <a:stCxn id="50" idx="2"/>
            <a:endCxn id="53" idx="2"/>
          </p:cNvCxnSpPr>
          <p:nvPr/>
        </p:nvCxnSpPr>
        <p:spPr>
          <a:xfrm rot="5400000">
            <a:off x="5749938" y="1122307"/>
            <a:ext cx="217090" cy="3400686"/>
          </a:xfrm>
          <a:prstGeom prst="curvedConnector3">
            <a:avLst>
              <a:gd name="adj1" fmla="val 205302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curvado 70"/>
          <p:cNvCxnSpPr>
            <a:endCxn id="61" idx="2"/>
          </p:cNvCxnSpPr>
          <p:nvPr/>
        </p:nvCxnSpPr>
        <p:spPr>
          <a:xfrm rot="10800000" flipV="1">
            <a:off x="1209895" y="2904935"/>
            <a:ext cx="2943729" cy="50311"/>
          </a:xfrm>
          <a:prstGeom prst="curvedConnector4">
            <a:avLst>
              <a:gd name="adj1" fmla="val 443"/>
              <a:gd name="adj2" fmla="val 55437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81" y="2010475"/>
            <a:ext cx="3424355" cy="33915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45" y="2448370"/>
            <a:ext cx="4711304" cy="823835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@Input Decorator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5394746" y="4526108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032180" y="2730624"/>
            <a:ext cx="1977964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06981" y="4833885"/>
            <a:ext cx="1977964" cy="56817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238" y="4457965"/>
            <a:ext cx="4848311" cy="2056090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4226749" y="5414644"/>
            <a:ext cx="2347147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/>
          <p:cNvSpPr/>
          <p:nvPr/>
        </p:nvSpPr>
        <p:spPr>
          <a:xfrm>
            <a:off x="4226749" y="6125066"/>
            <a:ext cx="2640395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curvado 43"/>
          <p:cNvCxnSpPr>
            <a:stCxn id="24" idx="3"/>
            <a:endCxn id="16" idx="2"/>
          </p:cNvCxnSpPr>
          <p:nvPr/>
        </p:nvCxnSpPr>
        <p:spPr>
          <a:xfrm flipV="1">
            <a:off x="6573896" y="2989950"/>
            <a:ext cx="447266" cy="2554357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curvado 26"/>
          <p:cNvCxnSpPr>
            <a:stCxn id="16" idx="0"/>
            <a:endCxn id="19" idx="0"/>
          </p:cNvCxnSpPr>
          <p:nvPr/>
        </p:nvCxnSpPr>
        <p:spPr>
          <a:xfrm rot="16200000" flipH="1" flipV="1">
            <a:off x="3156932" y="969654"/>
            <a:ext cx="2103261" cy="5625199"/>
          </a:xfrm>
          <a:prstGeom prst="curvedConnector3">
            <a:avLst>
              <a:gd name="adj1" fmla="val -10869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6713833" y="3794977"/>
            <a:ext cx="6374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Event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3831336" y="2172204"/>
            <a:ext cx="111068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Event Data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4218245" y="4728984"/>
            <a:ext cx="4084507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3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r>
              <a:rPr lang="es-ES" baseline="30000" dirty="0" smtClean="0"/>
              <a:t>2</a:t>
            </a:r>
            <a:endParaRPr lang="es-ES" baseline="30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520025" y="3861770"/>
            <a:ext cx="1404938" cy="650400"/>
          </a:xfrm>
        </p:spPr>
        <p:txBody>
          <a:bodyPr/>
          <a:lstStyle/>
          <a:p>
            <a:r>
              <a:rPr lang="es-ES" sz="1400" dirty="0" err="1" smtClean="0"/>
              <a:t>One</a:t>
            </a:r>
            <a:endParaRPr lang="es-ES" sz="1400" dirty="0" smtClean="0"/>
          </a:p>
          <a:p>
            <a:r>
              <a:rPr lang="es-ES" sz="1400" dirty="0" smtClean="0"/>
              <a:t>More</a:t>
            </a:r>
          </a:p>
          <a:p>
            <a:r>
              <a:rPr lang="es-ES" sz="1400" dirty="0" smtClean="0"/>
              <a:t>More</a:t>
            </a:r>
          </a:p>
          <a:p>
            <a:r>
              <a:rPr lang="es-ES" sz="1400" dirty="0" err="1" smtClean="0"/>
              <a:t>Thing</a:t>
            </a:r>
            <a:endParaRPr lang="es-ES" sz="1400" dirty="0" smtClean="0"/>
          </a:p>
          <a:p>
            <a:r>
              <a:rPr lang="es-ES" sz="1400" dirty="0" smtClean="0"/>
              <a:t>More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5832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510881" y="4208300"/>
            <a:ext cx="1404938" cy="650400"/>
          </a:xfrm>
        </p:spPr>
        <p:txBody>
          <a:bodyPr/>
          <a:lstStyle/>
          <a:p>
            <a:r>
              <a:rPr lang="es-ES" sz="1600" dirty="0" smtClean="0"/>
              <a:t>Reactive</a:t>
            </a:r>
          </a:p>
          <a:p>
            <a:r>
              <a:rPr lang="es-ES" sz="1600" dirty="0" err="1" smtClean="0"/>
              <a:t>Forms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759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First Reactive Form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46" y="1696756"/>
            <a:ext cx="3501906" cy="25399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338" y="1108396"/>
            <a:ext cx="3045304" cy="37166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4287897" y="5180612"/>
            <a:ext cx="4572000" cy="13460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 dirty="0" err="1">
                <a:solidFill>
                  <a:srgbClr val="505050"/>
                </a:solidFill>
              </a:rPr>
              <a:t>FormBuilder</a:t>
            </a:r>
            <a:r>
              <a:rPr lang="en-US" sz="1200" dirty="0">
                <a:solidFill>
                  <a:srgbClr val="505050"/>
                </a:solidFill>
              </a:rPr>
              <a:t> - An Angular 2 injectable that gives us a simple API for creating the form we’ll be interacting with via JavaScript.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 dirty="0">
                <a:solidFill>
                  <a:srgbClr val="505050"/>
                </a:solidFill>
              </a:rPr>
              <a:t>Validators</a:t>
            </a:r>
            <a:r>
              <a:rPr lang="en-US" sz="1200" dirty="0">
                <a:solidFill>
                  <a:srgbClr val="505050"/>
                </a:solidFill>
              </a:rPr>
              <a:t> - Gives us access to commonly-used validation checks via methods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 dirty="0" err="1">
                <a:solidFill>
                  <a:srgbClr val="505050"/>
                </a:solidFill>
              </a:rPr>
              <a:t>FormGroup</a:t>
            </a:r>
            <a:r>
              <a:rPr lang="en-US" sz="1200" dirty="0">
                <a:solidFill>
                  <a:srgbClr val="505050"/>
                </a:solidFill>
              </a:rPr>
              <a:t> - Tracks the validity and state of a group of form controls.  </a:t>
            </a:r>
          </a:p>
        </p:txBody>
      </p:sp>
      <p:cxnSp>
        <p:nvCxnSpPr>
          <p:cNvPr id="11" name="Conector curvado 10"/>
          <p:cNvCxnSpPr>
            <a:stCxn id="6" idx="3"/>
            <a:endCxn id="8" idx="3"/>
          </p:cNvCxnSpPr>
          <p:nvPr/>
        </p:nvCxnSpPr>
        <p:spPr>
          <a:xfrm flipH="1" flipV="1">
            <a:off x="7346642" y="2966724"/>
            <a:ext cx="1513255" cy="2886893"/>
          </a:xfrm>
          <a:prstGeom prst="curvedConnector3">
            <a:avLst>
              <a:gd name="adj1" fmla="val -15107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810699" y="1922775"/>
            <a:ext cx="2438540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2029969" y="3291327"/>
            <a:ext cx="1219270" cy="2593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4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First Reactive Form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1" y="2048557"/>
            <a:ext cx="4159965" cy="29396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4572000" y="2048557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200" b="1" dirty="0">
                <a:solidFill>
                  <a:srgbClr val="505050"/>
                </a:solidFill>
              </a:rPr>
              <a:t>[</a:t>
            </a:r>
            <a:r>
              <a:rPr lang="en-US" sz="1200" b="1" dirty="0" err="1">
                <a:solidFill>
                  <a:srgbClr val="505050"/>
                </a:solidFill>
              </a:rPr>
              <a:t>formGroup</a:t>
            </a:r>
            <a:r>
              <a:rPr lang="en-US" sz="1200" b="1" dirty="0" smtClean="0">
                <a:solidFill>
                  <a:srgbClr val="505050"/>
                </a:solidFill>
              </a:rPr>
              <a:t>]=“form”</a:t>
            </a:r>
            <a:r>
              <a:rPr lang="en-US" sz="1200" dirty="0">
                <a:solidFill>
                  <a:srgbClr val="505050"/>
                </a:solidFill>
              </a:rPr>
              <a:t> - this binds the form to </a:t>
            </a:r>
            <a:r>
              <a:rPr lang="en-US" sz="1200" dirty="0" smtClean="0">
                <a:solidFill>
                  <a:srgbClr val="505050"/>
                </a:solidFill>
              </a:rPr>
              <a:t>my </a:t>
            </a:r>
            <a:r>
              <a:rPr lang="en-US" sz="1200" dirty="0" err="1" smtClean="0">
                <a:solidFill>
                  <a:srgbClr val="505050"/>
                </a:solidFill>
              </a:rPr>
              <a:t>FormGroup</a:t>
            </a:r>
            <a:r>
              <a:rPr lang="en-US" sz="1200" dirty="0" smtClean="0">
                <a:solidFill>
                  <a:srgbClr val="505050"/>
                </a:solidFill>
              </a:rPr>
              <a:t> </a:t>
            </a:r>
            <a:r>
              <a:rPr lang="en-US" sz="1200" dirty="0">
                <a:solidFill>
                  <a:srgbClr val="505050"/>
                </a:solidFill>
              </a:rPr>
              <a:t>that we instantiated in our </a:t>
            </a:r>
            <a:r>
              <a:rPr lang="en-US" sz="1200" dirty="0" err="1">
                <a:solidFill>
                  <a:srgbClr val="505050"/>
                </a:solidFill>
              </a:rPr>
              <a:t>OnInit</a:t>
            </a:r>
            <a:r>
              <a:rPr lang="en-US" sz="1200" dirty="0">
                <a:solidFill>
                  <a:srgbClr val="505050"/>
                </a:solidFill>
              </a:rPr>
              <a:t> block</a:t>
            </a:r>
            <a:r>
              <a:rPr lang="en-US" sz="1200" dirty="0" smtClean="0">
                <a:solidFill>
                  <a:srgbClr val="505050"/>
                </a:solidFill>
              </a:rPr>
              <a:t>.</a:t>
            </a:r>
          </a:p>
          <a:p>
            <a:pPr lvl="0"/>
            <a:endParaRPr lang="en-US" sz="1200" dirty="0">
              <a:solidFill>
                <a:srgbClr val="505050"/>
              </a:solidFill>
            </a:endParaRPr>
          </a:p>
          <a:p>
            <a:pPr lvl="0"/>
            <a:r>
              <a:rPr lang="en-US" sz="1200" b="1" dirty="0" err="1">
                <a:solidFill>
                  <a:srgbClr val="505050"/>
                </a:solidFill>
              </a:rPr>
              <a:t>formControlName</a:t>
            </a:r>
            <a:r>
              <a:rPr lang="en-US" sz="1200" b="1" dirty="0">
                <a:solidFill>
                  <a:srgbClr val="505050"/>
                </a:solidFill>
              </a:rPr>
              <a:t>= </a:t>
            </a:r>
            <a:r>
              <a:rPr lang="en-US" sz="1200" b="1" dirty="0" smtClean="0">
                <a:solidFill>
                  <a:srgbClr val="505050"/>
                </a:solidFill>
              </a:rPr>
              <a:t>“</a:t>
            </a:r>
            <a:r>
              <a:rPr lang="en-US" sz="1200" b="1" dirty="0" err="1" smtClean="0">
                <a:solidFill>
                  <a:srgbClr val="505050"/>
                </a:solidFill>
              </a:rPr>
              <a:t>firstName</a:t>
            </a:r>
            <a:r>
              <a:rPr lang="en-US" sz="1200" b="1" dirty="0" smtClean="0">
                <a:solidFill>
                  <a:srgbClr val="505050"/>
                </a:solidFill>
              </a:rPr>
              <a:t>”</a:t>
            </a:r>
            <a:r>
              <a:rPr lang="en-US" sz="1200" dirty="0">
                <a:solidFill>
                  <a:srgbClr val="505050"/>
                </a:solidFill>
              </a:rPr>
              <a:t> - for each input, we set the </a:t>
            </a:r>
            <a:r>
              <a:rPr lang="en-US" sz="1200" dirty="0" err="1">
                <a:solidFill>
                  <a:srgbClr val="505050"/>
                </a:solidFill>
              </a:rPr>
              <a:t>formControlName</a:t>
            </a:r>
            <a:r>
              <a:rPr lang="en-US" sz="1200" dirty="0">
                <a:solidFill>
                  <a:srgbClr val="505050"/>
                </a:solidFill>
              </a:rPr>
              <a:t> attribute which associates the value of that input with the </a:t>
            </a:r>
            <a:r>
              <a:rPr lang="en-US" sz="1200" dirty="0" err="1">
                <a:solidFill>
                  <a:srgbClr val="505050"/>
                </a:solidFill>
              </a:rPr>
              <a:t>FormControls</a:t>
            </a:r>
            <a:r>
              <a:rPr lang="en-US" sz="1200" dirty="0">
                <a:solidFill>
                  <a:srgbClr val="505050"/>
                </a:solidFill>
              </a:rPr>
              <a:t> we specified in our </a:t>
            </a:r>
            <a:r>
              <a:rPr lang="en-US" sz="1200" dirty="0" smtClean="0">
                <a:solidFill>
                  <a:srgbClr val="505050"/>
                </a:solidFill>
              </a:rPr>
              <a:t>Component(form).</a:t>
            </a:r>
          </a:p>
          <a:p>
            <a:pPr lvl="0"/>
            <a:endParaRPr lang="en-US" sz="1200" dirty="0">
              <a:solidFill>
                <a:srgbClr val="505050"/>
              </a:solidFill>
            </a:endParaRPr>
          </a:p>
          <a:p>
            <a:pPr lvl="0"/>
            <a:r>
              <a:rPr lang="en-US" sz="1200" b="1" dirty="0">
                <a:solidFill>
                  <a:srgbClr val="505050"/>
                </a:solidFill>
              </a:rPr>
              <a:t>(submit)=“</a:t>
            </a:r>
            <a:r>
              <a:rPr lang="en-US" sz="1200" b="1" dirty="0" err="1">
                <a:solidFill>
                  <a:srgbClr val="505050"/>
                </a:solidFill>
              </a:rPr>
              <a:t>submitForm</a:t>
            </a:r>
            <a:r>
              <a:rPr lang="en-US" sz="1200" b="1" dirty="0">
                <a:solidFill>
                  <a:srgbClr val="505050"/>
                </a:solidFill>
              </a:rPr>
              <a:t>($event)” </a:t>
            </a:r>
            <a:r>
              <a:rPr lang="en-US" sz="1200" dirty="0">
                <a:solidFill>
                  <a:srgbClr val="505050"/>
                </a:solidFill>
              </a:rPr>
              <a:t>- we bind to the submit event on the form to call the function we wish to use to handle the form submission.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865376" y="2415767"/>
            <a:ext cx="666774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900" dirty="0" smtClean="0">
                <a:solidFill>
                  <a:srgbClr val="6F42C1"/>
                </a:solidFill>
                <a:latin typeface="SFMono-Regular"/>
              </a:rPr>
              <a:t>(</a:t>
            </a:r>
            <a:r>
              <a:rPr lang="es-ES" sz="900" dirty="0" err="1" smtClean="0">
                <a:solidFill>
                  <a:srgbClr val="6F42C1"/>
                </a:solidFill>
                <a:latin typeface="SFMono-Regular"/>
              </a:rPr>
              <a:t>submit</a:t>
            </a:r>
            <a:r>
              <a:rPr lang="es-ES" sz="900" dirty="0" smtClean="0">
                <a:solidFill>
                  <a:srgbClr val="6F42C1"/>
                </a:solidFill>
                <a:latin typeface="SFMono-Regular"/>
              </a:rPr>
              <a:t>)=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42221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index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9" y="2085702"/>
            <a:ext cx="5628846" cy="2782389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984417" y="1475417"/>
            <a:ext cx="3159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This is where our Angular </a:t>
            </a:r>
            <a:r>
              <a:rPr lang="en-US" sz="1400" dirty="0" smtClean="0">
                <a:solidFill>
                  <a:srgbClr val="505050"/>
                </a:solidFill>
              </a:rPr>
              <a:t>application 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will load.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2481943" y="1786670"/>
            <a:ext cx="3414013" cy="2474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986828" y="5227057"/>
            <a:ext cx="2770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This  could  be  named anything,</a:t>
            </a:r>
          </a:p>
          <a:p>
            <a:r>
              <a:rPr lang="en-US" sz="1400" dirty="0">
                <a:solidFill>
                  <a:srgbClr val="505050"/>
                </a:solidFill>
              </a:rPr>
              <a:t>even </a:t>
            </a:r>
            <a:r>
              <a:rPr lang="en-US" sz="1400" dirty="0" smtClean="0">
                <a:solidFill>
                  <a:srgbClr val="505050"/>
                </a:solidFill>
              </a:rPr>
              <a:t>&lt;</a:t>
            </a:r>
            <a:r>
              <a:rPr lang="en-US" sz="1400" dirty="0" err="1" smtClean="0">
                <a:solidFill>
                  <a:srgbClr val="505050"/>
                </a:solidFill>
              </a:rPr>
              <a:t>evershop</a:t>
            </a:r>
            <a:r>
              <a:rPr lang="en-US" sz="1400" dirty="0" smtClean="0">
                <a:solidFill>
                  <a:srgbClr val="505050"/>
                </a:solidFill>
              </a:rPr>
              <a:t>-app&gt;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9" name="Conector recto de flecha 18"/>
          <p:cNvCxnSpPr/>
          <p:nvPr/>
        </p:nvCxnSpPr>
        <p:spPr>
          <a:xfrm flipH="1" flipV="1">
            <a:off x="2634344" y="4414026"/>
            <a:ext cx="3200399" cy="10643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First Reactive Form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02853" y="1680111"/>
            <a:ext cx="8156515" cy="2478627"/>
          </a:xfr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 see that the form is really just a </a:t>
            </a:r>
            <a:r>
              <a:rPr lang="en-US" sz="1400" dirty="0" err="1" smtClean="0"/>
              <a:t>FormControl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controls themselves can either be instantiated individually or defined using a simplified array notation using the form builder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array notation, the first element of the array is the initial value of the control, and the remaining elements are the control's validators. (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angular.io/api/forms/Validators</a:t>
            </a:r>
            <a:r>
              <a:rPr lang="en-US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You can define your own Custom Validator.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controls and the whole form itself can be viewed as a continuous stream of values, </a:t>
            </a:r>
            <a:r>
              <a:rPr lang="en-US" sz="1400" b="1" dirty="0" smtClean="0"/>
              <a:t>that can be subscribed </a:t>
            </a:r>
            <a:r>
              <a:rPr lang="en-US" sz="1400" dirty="0" smtClean="0">
                <a:sym typeface="Wingdings" panose="05000000000000000000" pitchFamily="2" charset="2"/>
              </a:rPr>
              <a:t> </a:t>
            </a:r>
            <a:r>
              <a:rPr lang="en-US" sz="1400" dirty="0" err="1" smtClean="0">
                <a:sym typeface="Wingdings" panose="05000000000000000000" pitchFamily="2" charset="2"/>
              </a:rPr>
              <a:t>RxJS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222" y="4013454"/>
            <a:ext cx="4295775" cy="23241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5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First Reactive Form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502853" y="1469799"/>
            <a:ext cx="8156515" cy="608372"/>
          </a:xfr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Updating Form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04" y="1717289"/>
            <a:ext cx="4168489" cy="1299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Conector curvado 7"/>
          <p:cNvCxnSpPr>
            <a:stCxn id="2" idx="1"/>
            <a:endCxn id="5" idx="1"/>
          </p:cNvCxnSpPr>
          <p:nvPr/>
        </p:nvCxnSpPr>
        <p:spPr>
          <a:xfrm rot="10800000" flipV="1">
            <a:off x="620878" y="2367261"/>
            <a:ext cx="1889826" cy="1479731"/>
          </a:xfrm>
          <a:prstGeom prst="curvedConnector3">
            <a:avLst>
              <a:gd name="adj1" fmla="val 11209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620878" y="3102309"/>
            <a:ext cx="3936756" cy="1489367"/>
            <a:chOff x="420624" y="3731857"/>
            <a:chExt cx="4326831" cy="164062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624" y="3731857"/>
              <a:ext cx="4326831" cy="164062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Rectángulo 11"/>
            <p:cNvSpPr/>
            <p:nvPr/>
          </p:nvSpPr>
          <p:spPr>
            <a:xfrm>
              <a:off x="1325880" y="3983009"/>
              <a:ext cx="706174" cy="2542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s-ES" sz="900" dirty="0" err="1" smtClean="0">
                  <a:solidFill>
                    <a:srgbClr val="6F42C1"/>
                  </a:solidFill>
                  <a:latin typeface="SFMono-Regular"/>
                </a:rPr>
                <a:t>setValue</a:t>
              </a:r>
              <a:endParaRPr lang="es-ES" sz="900" dirty="0"/>
            </a:p>
          </p:txBody>
        </p:sp>
      </p:grpSp>
      <p:sp>
        <p:nvSpPr>
          <p:cNvPr id="1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620878" y="4676751"/>
            <a:ext cx="3834453" cy="802271"/>
          </a:xfrm>
        </p:spPr>
        <p:txBody>
          <a:bodyPr wrap="square">
            <a:spAutoFit/>
          </a:bodyPr>
          <a:lstStyle/>
          <a:p>
            <a:r>
              <a:rPr lang="en-US" sz="1400" dirty="0" err="1" smtClean="0"/>
              <a:t>patchValue</a:t>
            </a:r>
            <a:r>
              <a:rPr lang="en-US" sz="1400" dirty="0" smtClean="0"/>
              <a:t>(): partially </a:t>
            </a:r>
            <a:r>
              <a:rPr lang="en-US" sz="1400" dirty="0"/>
              <a:t>updates the </a:t>
            </a:r>
            <a:r>
              <a:rPr lang="en-US" sz="1400" dirty="0" smtClean="0"/>
              <a:t>form</a:t>
            </a:r>
          </a:p>
          <a:p>
            <a:r>
              <a:rPr lang="en-US" sz="1400" dirty="0" err="1" smtClean="0"/>
              <a:t>setValue</a:t>
            </a:r>
            <a:r>
              <a:rPr lang="en-US" sz="1400" dirty="0" smtClean="0"/>
              <a:t>(): updates all values of the form. Values for all form fields need to be provided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183" y="3136678"/>
            <a:ext cx="2609427" cy="857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9" name="Conector curvado 18"/>
          <p:cNvCxnSpPr>
            <a:stCxn id="2" idx="3"/>
            <a:endCxn id="18" idx="3"/>
          </p:cNvCxnSpPr>
          <p:nvPr/>
        </p:nvCxnSpPr>
        <p:spPr>
          <a:xfrm>
            <a:off x="6679193" y="2367262"/>
            <a:ext cx="1199417" cy="1198049"/>
          </a:xfrm>
          <a:prstGeom prst="curvedConnector3">
            <a:avLst>
              <a:gd name="adj1" fmla="val 119059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937761" y="3967084"/>
            <a:ext cx="4412244" cy="244682"/>
          </a:xfrm>
        </p:spPr>
        <p:txBody>
          <a:bodyPr wrap="square">
            <a:spAutoFit/>
          </a:bodyPr>
          <a:lstStyle/>
          <a:p>
            <a:r>
              <a:rPr lang="en-US" sz="1100" dirty="0" smtClean="0"/>
              <a:t>Reset </a:t>
            </a:r>
            <a:r>
              <a:rPr lang="en-US" sz="1100" dirty="0"/>
              <a:t>everything back to pristine and </a:t>
            </a:r>
            <a:r>
              <a:rPr lang="en-US" sz="1100" dirty="0" smtClean="0"/>
              <a:t>untouched.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492" y="4194549"/>
            <a:ext cx="3085402" cy="2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More Components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306" y="1262610"/>
            <a:ext cx="4828249" cy="3794760"/>
          </a:xfrm>
          <a:prstGeom prst="rect">
            <a:avLst/>
          </a:prstGeom>
        </p:spPr>
      </p:pic>
      <p:sp>
        <p:nvSpPr>
          <p:cNvPr id="31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040886" y="5054739"/>
            <a:ext cx="7261865" cy="180326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Create new Component -&gt; ng g component shipping-information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a new model (</a:t>
            </a:r>
            <a:r>
              <a:rPr lang="en-US" dirty="0" err="1" smtClean="0"/>
              <a:t>ShippingInformation</a:t>
            </a:r>
            <a:r>
              <a:rPr lang="en-US" dirty="0" smtClean="0"/>
              <a:t>) where we can save the shipping data.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OrderComponent</a:t>
            </a:r>
            <a:r>
              <a:rPr lang="en-US" dirty="0" smtClean="0"/>
              <a:t> wait for a valid submit from Shipping component so </a:t>
            </a:r>
            <a:r>
              <a:rPr lang="en-US" dirty="0" err="1" smtClean="0"/>
              <a:t>ShippingInformation</a:t>
            </a:r>
            <a:r>
              <a:rPr lang="en-US" dirty="0" smtClean="0"/>
              <a:t> needs to send and event as output</a:t>
            </a:r>
          </a:p>
          <a:p>
            <a:pPr marL="228600" indent="-228600">
              <a:buAutoNum type="arabicPeriod"/>
            </a:pPr>
            <a:r>
              <a:rPr lang="en-US" dirty="0" smtClean="0"/>
              <a:t>After valid submit, show the order finished with the items that have been ordered and shipping information. It’s not editable.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Last Change! Item Component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1792" y="1452557"/>
            <a:ext cx="65" cy="2769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95" y="1591056"/>
            <a:ext cx="6803471" cy="49872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89304" y="2322576"/>
            <a:ext cx="6144768" cy="38039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1499616" y="2715768"/>
            <a:ext cx="5724144" cy="3337560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584658" y="3493008"/>
            <a:ext cx="1533446" cy="2459736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482942" y="3493008"/>
            <a:ext cx="1533446" cy="2459736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5445854" y="3493008"/>
            <a:ext cx="1533446" cy="2459736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curvado 11"/>
          <p:cNvCxnSpPr>
            <a:stCxn id="13" idx="0"/>
          </p:cNvCxnSpPr>
          <p:nvPr/>
        </p:nvCxnSpPr>
        <p:spPr>
          <a:xfrm rot="16200000" flipV="1">
            <a:off x="7387718" y="1957450"/>
            <a:ext cx="594328" cy="1672052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7798910" y="3090640"/>
            <a:ext cx="1443996" cy="676720"/>
          </a:xfrm>
        </p:spPr>
        <p:txBody>
          <a:bodyPr/>
          <a:lstStyle/>
          <a:p>
            <a:r>
              <a:rPr lang="en-US" dirty="0" err="1" smtClean="0"/>
              <a:t>AppComponent</a:t>
            </a:r>
            <a:endParaRPr lang="en-US" dirty="0"/>
          </a:p>
        </p:txBody>
      </p:sp>
      <p:cxnSp>
        <p:nvCxnSpPr>
          <p:cNvPr id="18" name="Conector curvado 17"/>
          <p:cNvCxnSpPr>
            <a:stCxn id="19" idx="0"/>
          </p:cNvCxnSpPr>
          <p:nvPr/>
        </p:nvCxnSpPr>
        <p:spPr>
          <a:xfrm rot="5400000" flipH="1" flipV="1">
            <a:off x="934773" y="2855046"/>
            <a:ext cx="347504" cy="1275957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87177" y="3666776"/>
            <a:ext cx="766739" cy="365728"/>
          </a:xfrm>
        </p:spPr>
        <p:txBody>
          <a:bodyPr/>
          <a:lstStyle/>
          <a:p>
            <a:r>
              <a:rPr lang="en-US" dirty="0" err="1" smtClean="0"/>
              <a:t>ItemList</a:t>
            </a:r>
            <a:endParaRPr lang="en-US" dirty="0"/>
          </a:p>
        </p:txBody>
      </p:sp>
      <p:cxnSp>
        <p:nvCxnSpPr>
          <p:cNvPr id="23" name="Conector curvado 22"/>
          <p:cNvCxnSpPr>
            <a:stCxn id="24" idx="0"/>
          </p:cNvCxnSpPr>
          <p:nvPr/>
        </p:nvCxnSpPr>
        <p:spPr>
          <a:xfrm rot="16200000" flipV="1">
            <a:off x="7278875" y="4581530"/>
            <a:ext cx="594328" cy="1325108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7863538" y="5541248"/>
            <a:ext cx="750110" cy="512080"/>
          </a:xfrm>
        </p:spPr>
        <p:txBody>
          <a:bodyPr/>
          <a:lstStyle/>
          <a:p>
            <a:r>
              <a:rPr lang="en-US" dirty="0" smtClean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-62800" y="3111350"/>
            <a:ext cx="9252520" cy="374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16632"/>
            <a:ext cx="936103" cy="51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11"/>
          <p:cNvSpPr txBox="1">
            <a:spLocks/>
          </p:cNvSpPr>
          <p:nvPr/>
        </p:nvSpPr>
        <p:spPr>
          <a:xfrm>
            <a:off x="-1764704" y="1655912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Gracias!</a:t>
            </a:r>
          </a:p>
        </p:txBody>
      </p:sp>
      <p:sp>
        <p:nvSpPr>
          <p:cNvPr id="15" name="Shape 213"/>
          <p:cNvSpPr/>
          <p:nvPr/>
        </p:nvSpPr>
        <p:spPr>
          <a:xfrm>
            <a:off x="1478650" y="996863"/>
            <a:ext cx="861102" cy="86102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9" name="13 Grupo"/>
          <p:cNvGrpSpPr/>
          <p:nvPr/>
        </p:nvGrpSpPr>
        <p:grpSpPr>
          <a:xfrm>
            <a:off x="879319" y="5419169"/>
            <a:ext cx="2045753" cy="945804"/>
            <a:chOff x="1263931" y="5032138"/>
            <a:chExt cx="2868091" cy="1705227"/>
          </a:xfrm>
        </p:grpSpPr>
        <p:pic>
          <p:nvPicPr>
            <p:cNvPr id="11" name="6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69" y="5032138"/>
              <a:ext cx="2640013" cy="1455520"/>
            </a:xfrm>
            <a:prstGeom prst="rect">
              <a:avLst/>
            </a:prstGeom>
          </p:spPr>
        </p:pic>
        <p:sp>
          <p:nvSpPr>
            <p:cNvPr id="13" name="12 CuadroTexto"/>
            <p:cNvSpPr txBox="1"/>
            <p:nvPr/>
          </p:nvSpPr>
          <p:spPr>
            <a:xfrm>
              <a:off x="1263931" y="6237953"/>
              <a:ext cx="2868091" cy="499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2">
                      <a:lumMod val="50000"/>
                    </a:schemeClr>
                  </a:solidFill>
                </a:rPr>
                <a:t>https://</a:t>
              </a:r>
              <a:r>
                <a:rPr lang="es-ES" sz="1200" dirty="0" smtClean="0">
                  <a:solidFill>
                    <a:schemeClr val="bg2">
                      <a:lumMod val="50000"/>
                    </a:schemeClr>
                  </a:solidFill>
                </a:rPr>
                <a:t>github.com/herrerias</a:t>
              </a:r>
              <a:endParaRPr lang="es-E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0" y="3746410"/>
            <a:ext cx="2867331" cy="28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5" grpId="2" animBg="1"/>
      <p:bldP spid="15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7" y="2019365"/>
            <a:ext cx="5696940" cy="2552635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Component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984417" y="1475417"/>
            <a:ext cx="133882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Angular library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5181600" y="1786670"/>
            <a:ext cx="714357" cy="486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1085292" y="4909098"/>
            <a:ext cx="7312983" cy="16004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</a:rPr>
              <a:t>Components are the </a:t>
            </a:r>
            <a:r>
              <a:rPr lang="en-US" sz="1400" dirty="0" smtClean="0">
                <a:solidFill>
                  <a:srgbClr val="505050"/>
                </a:solidFill>
              </a:rPr>
              <a:t>basic building </a:t>
            </a:r>
            <a:r>
              <a:rPr lang="en-US" sz="1400" dirty="0">
                <a:solidFill>
                  <a:srgbClr val="505050"/>
                </a:solidFill>
              </a:rPr>
              <a:t>blocks of Angular </a:t>
            </a:r>
            <a:r>
              <a:rPr lang="en-US" sz="1400" dirty="0" smtClean="0">
                <a:solidFill>
                  <a:srgbClr val="505050"/>
                </a:solidFill>
              </a:rPr>
              <a:t>applications</a:t>
            </a:r>
            <a:r>
              <a:rPr lang="en-US" sz="1400" dirty="0">
                <a:solidFill>
                  <a:srgbClr val="505050"/>
                </a:solidFill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A component controls a portion of </a:t>
            </a:r>
            <a:r>
              <a:rPr lang="en-US" sz="1400" dirty="0">
                <a:solidFill>
                  <a:srgbClr val="505050"/>
                </a:solidFill>
              </a:rPr>
              <a:t>the screen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505050"/>
                </a:solidFill>
              </a:rPr>
              <a:t>@Component</a:t>
            </a:r>
            <a:r>
              <a:rPr lang="en-US" sz="1400" dirty="0">
                <a:solidFill>
                  <a:srgbClr val="505050"/>
                </a:solidFill>
              </a:rPr>
              <a:t> </a:t>
            </a:r>
            <a:r>
              <a:rPr lang="en-US" sz="1400" dirty="0" smtClean="0">
                <a:solidFill>
                  <a:srgbClr val="505050"/>
                </a:solidFill>
              </a:rPr>
              <a:t>is used </a:t>
            </a:r>
            <a:r>
              <a:rPr lang="en-US" sz="1400" dirty="0">
                <a:solidFill>
                  <a:srgbClr val="505050"/>
                </a:solidFill>
              </a:rPr>
              <a:t>to apply our component decorator to our class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rgbClr val="505050"/>
                </a:solidFill>
              </a:rPr>
              <a:t>selector</a:t>
            </a:r>
            <a:r>
              <a:rPr lang="en-US" sz="1400" dirty="0" smtClean="0">
                <a:solidFill>
                  <a:srgbClr val="505050"/>
                </a:solidFill>
              </a:rPr>
              <a:t> is the </a:t>
            </a:r>
            <a:r>
              <a:rPr lang="en-US" sz="1400" dirty="0">
                <a:solidFill>
                  <a:srgbClr val="505050"/>
                </a:solidFill>
              </a:rPr>
              <a:t>HTML element where we want the component to load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505050"/>
                </a:solidFill>
              </a:rPr>
              <a:t>t</a:t>
            </a:r>
            <a:r>
              <a:rPr lang="en-US" sz="1400" i="1" dirty="0" smtClean="0">
                <a:solidFill>
                  <a:srgbClr val="505050"/>
                </a:solidFill>
              </a:rPr>
              <a:t>emplate</a:t>
            </a:r>
            <a:r>
              <a:rPr lang="en-US" sz="1400" dirty="0" smtClean="0">
                <a:solidFill>
                  <a:srgbClr val="505050"/>
                </a:solidFill>
              </a:rPr>
              <a:t> is the content we want to load inside our selector (could be HTML code)</a:t>
            </a: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814221" y="2610035"/>
            <a:ext cx="2920754" cy="807795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82" y="3867929"/>
            <a:ext cx="1914525" cy="61912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307952" y="3560152"/>
            <a:ext cx="100059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</a:t>
            </a:r>
            <a:r>
              <a:rPr lang="en-US" sz="1400" dirty="0" smtClean="0">
                <a:solidFill>
                  <a:srgbClr val="505050"/>
                </a:solidFill>
              </a:rPr>
              <a:t>ndex.html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4483224" y="2858142"/>
            <a:ext cx="1882758" cy="11036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 flipV="1">
            <a:off x="3744687" y="2694981"/>
            <a:ext cx="2621295" cy="355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6365982" y="2535705"/>
            <a:ext cx="183550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Typescript Decorator</a:t>
            </a: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Modules are how we organize our application in Angular. Every Angular application must  have a “root module,” which we’ll need to launch it.</a:t>
            </a:r>
          </a:p>
          <a:p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3" y="2671673"/>
            <a:ext cx="4577579" cy="3002122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Declaring the Root Angular Module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270546" y="3244739"/>
            <a:ext cx="335861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List of all components within the module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2351314" y="3398627"/>
            <a:ext cx="2831915" cy="77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5270546" y="4139261"/>
            <a:ext cx="331693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Loads required dependencies </a:t>
            </a:r>
            <a:r>
              <a:rPr lang="en-US" sz="1400" dirty="0" smtClean="0">
                <a:solidFill>
                  <a:srgbClr val="505050"/>
                </a:solidFill>
              </a:rPr>
              <a:t>to launch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our app in the browser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2351315" y="4497233"/>
            <a:ext cx="2831914" cy="211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5270546" y="5366018"/>
            <a:ext cx="260039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Indicates our </a:t>
            </a:r>
            <a:r>
              <a:rPr lang="en-US" sz="1400" dirty="0">
                <a:solidFill>
                  <a:srgbClr val="505050"/>
                </a:solidFill>
              </a:rPr>
              <a:t>root component</a:t>
            </a:r>
          </a:p>
        </p:txBody>
      </p:sp>
      <p:cxnSp>
        <p:nvCxnSpPr>
          <p:cNvPr id="20" name="Conector recto de flecha 19"/>
          <p:cNvCxnSpPr>
            <a:stCxn id="19" idx="1"/>
          </p:cNvCxnSpPr>
          <p:nvPr/>
        </p:nvCxnSpPr>
        <p:spPr>
          <a:xfrm flipH="1" flipV="1">
            <a:off x="2878185" y="5232519"/>
            <a:ext cx="2392361" cy="287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Dependencies to render the application</a:t>
            </a:r>
            <a:endParaRPr lang="en-US" sz="1400" dirty="0">
              <a:solidFill>
                <a:srgbClr val="505050"/>
              </a:solidFill>
            </a:endParaRPr>
          </a:p>
          <a:p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Declaring the Root Angular Module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4352776" y="5167165"/>
            <a:ext cx="4243469" cy="7386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Angular library that will render the website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endParaRPr lang="en-US" sz="1400" dirty="0">
              <a:solidFill>
                <a:srgbClr val="505050"/>
              </a:solidFill>
            </a:endParaRPr>
          </a:p>
          <a:p>
            <a:r>
              <a:rPr lang="en-US" sz="1400" dirty="0" smtClean="0">
                <a:solidFill>
                  <a:srgbClr val="505050"/>
                </a:solidFill>
              </a:rPr>
              <a:t>This will allow us </a:t>
            </a:r>
            <a:r>
              <a:rPr lang="en-US" sz="1400" dirty="0">
                <a:solidFill>
                  <a:srgbClr val="505050"/>
                </a:solidFill>
              </a:rPr>
              <a:t>to bootstrap</a:t>
            </a:r>
            <a:r>
              <a:rPr lang="en-US" sz="1400" dirty="0" smtClean="0">
                <a:solidFill>
                  <a:srgbClr val="505050"/>
                </a:solidFill>
              </a:rPr>
              <a:t>, or </a:t>
            </a:r>
            <a:r>
              <a:rPr lang="en-US" sz="1400" dirty="0">
                <a:solidFill>
                  <a:srgbClr val="505050"/>
                </a:solidFill>
              </a:rPr>
              <a:t>launch, </a:t>
            </a:r>
            <a:r>
              <a:rPr lang="en-US" sz="1400" dirty="0" smtClean="0">
                <a:solidFill>
                  <a:srgbClr val="505050"/>
                </a:solidFill>
              </a:rPr>
              <a:t>the </a:t>
            </a:r>
            <a:r>
              <a:rPr lang="en-US" sz="1400" dirty="0">
                <a:solidFill>
                  <a:srgbClr val="505050"/>
                </a:solidFill>
              </a:rPr>
              <a:t>app.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68" y="2597537"/>
            <a:ext cx="6181725" cy="233362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811383" y="4685211"/>
            <a:ext cx="1828800" cy="24595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curvado 20"/>
          <p:cNvCxnSpPr/>
          <p:nvPr/>
        </p:nvCxnSpPr>
        <p:spPr>
          <a:xfrm rot="10800000">
            <a:off x="2725784" y="4931163"/>
            <a:ext cx="1482235" cy="605337"/>
          </a:xfrm>
          <a:prstGeom prst="curvedConnector3">
            <a:avLst>
              <a:gd name="adj1" fmla="val 10091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2" y="2044283"/>
            <a:ext cx="3819525" cy="21621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What if we have an object we want to print out onto the screen?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Sending Data Around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4690765" y="3236174"/>
            <a:ext cx="4310475" cy="7386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Inside a </a:t>
            </a:r>
            <a:r>
              <a:rPr lang="en-US" sz="1400" dirty="0" err="1">
                <a:solidFill>
                  <a:srgbClr val="505050"/>
                </a:solidFill>
              </a:rPr>
              <a:t>TypeScript</a:t>
            </a:r>
            <a:r>
              <a:rPr lang="en-US" sz="1400" dirty="0">
                <a:solidFill>
                  <a:srgbClr val="505050"/>
                </a:solidFill>
              </a:rPr>
              <a:t> class, we don’t use the </a:t>
            </a:r>
            <a:r>
              <a:rPr lang="en-US" sz="1400" i="1" dirty="0" err="1">
                <a:solidFill>
                  <a:srgbClr val="505050"/>
                </a:solidFill>
              </a:rPr>
              <a:t>var</a:t>
            </a:r>
            <a:r>
              <a:rPr lang="en-US" sz="1400" dirty="0">
                <a:solidFill>
                  <a:srgbClr val="505050"/>
                </a:solidFill>
              </a:rPr>
              <a:t> or </a:t>
            </a:r>
            <a:r>
              <a:rPr lang="en-US" sz="1400" i="1" dirty="0">
                <a:solidFill>
                  <a:srgbClr val="505050"/>
                </a:solidFill>
              </a:rPr>
              <a:t>let</a:t>
            </a:r>
          </a:p>
          <a:p>
            <a:r>
              <a:rPr lang="en-US" sz="1400" dirty="0">
                <a:solidFill>
                  <a:srgbClr val="505050"/>
                </a:solidFill>
              </a:rPr>
              <a:t>keywords to declare class properties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Though we do in regular methods.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93175" y="3728887"/>
            <a:ext cx="1828800" cy="24595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curvado 7"/>
          <p:cNvCxnSpPr/>
          <p:nvPr/>
        </p:nvCxnSpPr>
        <p:spPr>
          <a:xfrm flipV="1">
            <a:off x="3026478" y="3355603"/>
            <a:ext cx="714103" cy="538283"/>
          </a:xfrm>
          <a:prstGeom prst="curvedConnector3">
            <a:avLst>
              <a:gd name="adj1" fmla="val 221951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2" y="4635240"/>
            <a:ext cx="3276600" cy="161925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981812" y="3208487"/>
            <a:ext cx="1828800" cy="24595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2185855" y="5455514"/>
            <a:ext cx="684000" cy="24595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4690765" y="4324869"/>
            <a:ext cx="364715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Curly braces allow us to load in component </a:t>
            </a:r>
            <a:endParaRPr lang="en-US" sz="1400" dirty="0" smtClean="0">
              <a:solidFill>
                <a:srgbClr val="505050"/>
              </a:solidFill>
            </a:endParaRPr>
          </a:p>
          <a:p>
            <a:r>
              <a:rPr lang="en-US" sz="1400" dirty="0" smtClean="0">
                <a:solidFill>
                  <a:srgbClr val="505050"/>
                </a:solidFill>
              </a:rPr>
              <a:t>properties </a:t>
            </a:r>
            <a:r>
              <a:rPr lang="en-US" sz="1400" dirty="0">
                <a:solidFill>
                  <a:srgbClr val="505050"/>
                </a:solidFill>
              </a:rPr>
              <a:t>— this is called interpolation.</a:t>
            </a:r>
          </a:p>
        </p:txBody>
      </p:sp>
      <p:cxnSp>
        <p:nvCxnSpPr>
          <p:cNvPr id="24" name="Conector curvado 23"/>
          <p:cNvCxnSpPr/>
          <p:nvPr/>
        </p:nvCxnSpPr>
        <p:spPr>
          <a:xfrm rot="10800000" flipV="1">
            <a:off x="2921977" y="4586478"/>
            <a:ext cx="1670264" cy="1055531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568" y="4808424"/>
            <a:ext cx="1809545" cy="2008154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6626249" y="5231195"/>
            <a:ext cx="684000" cy="24595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09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22" y="4226729"/>
            <a:ext cx="3171825" cy="2282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23" y="1996001"/>
            <a:ext cx="3171825" cy="19621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3" y="1989587"/>
            <a:ext cx="3982188" cy="304520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How do we send a </a:t>
            </a:r>
            <a:r>
              <a:rPr lang="en-US" sz="1400" dirty="0" smtClean="0">
                <a:solidFill>
                  <a:srgbClr val="505050"/>
                </a:solidFill>
              </a:rPr>
              <a:t>object properties from </a:t>
            </a:r>
            <a:r>
              <a:rPr lang="en-US" sz="1400" dirty="0">
                <a:solidFill>
                  <a:srgbClr val="505050"/>
                </a:solidFill>
              </a:rPr>
              <a:t>our component class into our HTML</a:t>
            </a:r>
            <a:r>
              <a:rPr lang="en-US" sz="1400" dirty="0" smtClean="0">
                <a:solidFill>
                  <a:srgbClr val="505050"/>
                </a:solidFill>
              </a:rPr>
              <a:t>?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Loading an Object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1093176" y="3843837"/>
            <a:ext cx="3217568" cy="10416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curvado 16"/>
          <p:cNvCxnSpPr/>
          <p:nvPr/>
        </p:nvCxnSpPr>
        <p:spPr>
          <a:xfrm flipV="1">
            <a:off x="3713213" y="3472247"/>
            <a:ext cx="1990901" cy="638199"/>
          </a:xfrm>
          <a:prstGeom prst="curvedConnector3">
            <a:avLst>
              <a:gd name="adj1" fmla="val 4081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/>
          <p:cNvSpPr/>
          <p:nvPr/>
        </p:nvSpPr>
        <p:spPr>
          <a:xfrm>
            <a:off x="5704114" y="3086266"/>
            <a:ext cx="2725783" cy="84867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161355" y="1912728"/>
            <a:ext cx="7730787" cy="473604"/>
          </a:xfrm>
        </p:spPr>
        <p:txBody>
          <a:bodyPr/>
          <a:lstStyle/>
          <a:p>
            <a:pPr algn="l"/>
            <a:r>
              <a:rPr lang="es-ES" sz="2800" dirty="0" err="1" smtClean="0"/>
              <a:t>Herre</a:t>
            </a:r>
            <a:endParaRPr lang="es-ES" sz="2800" dirty="0" smtClean="0"/>
          </a:p>
          <a:p>
            <a:pPr algn="l"/>
            <a:r>
              <a:rPr lang="es-ES" sz="2800" dirty="0" smtClean="0">
                <a:hlinkClick r:id="rId2"/>
              </a:rPr>
              <a:t>juan.antonio.herrerias.berbel@everis.com</a:t>
            </a:r>
            <a:r>
              <a:rPr lang="es-ES" sz="2800" dirty="0" smtClean="0"/>
              <a:t> </a:t>
            </a:r>
          </a:p>
          <a:p>
            <a:pPr algn="l"/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07" y="3799701"/>
            <a:ext cx="1602517" cy="16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Angular is a framework for dynamic web applications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are coding Angular using </a:t>
            </a:r>
            <a:r>
              <a:rPr lang="en-US" sz="1400" dirty="0" err="1"/>
              <a:t>TypeScript</a:t>
            </a:r>
            <a:r>
              <a:rPr lang="en-US" sz="1400" dirty="0"/>
              <a:t>, a language that </a:t>
            </a:r>
            <a:r>
              <a:rPr lang="en-US" sz="1400" dirty="0" err="1"/>
              <a:t>transpiles</a:t>
            </a:r>
            <a:r>
              <a:rPr lang="en-US" sz="1400" dirty="0"/>
              <a:t> into JavaScript. 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‘</a:t>
            </a:r>
            <a:r>
              <a:rPr lang="en-US" sz="1400" dirty="0" err="1" smtClean="0"/>
              <a:t>NgModules</a:t>
            </a:r>
            <a:r>
              <a:rPr lang="en-US" sz="1400" dirty="0" smtClean="0"/>
              <a:t> </a:t>
            </a:r>
            <a:r>
              <a:rPr lang="en-US" sz="1400" dirty="0"/>
              <a:t>group Angular code into blocks of functionality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Components are the basic building blocks of any Angular application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use a custom HTML tag (aka, selector) to show where we want our component to load  inside our HTML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Decorators are what turn our plain </a:t>
            </a:r>
            <a:r>
              <a:rPr lang="en-US" sz="1400" dirty="0" err="1"/>
              <a:t>TypeScript</a:t>
            </a:r>
            <a:r>
              <a:rPr lang="en-US" sz="1400" dirty="0"/>
              <a:t> classes into Components.</a:t>
            </a:r>
          </a:p>
          <a:p>
            <a:endParaRPr lang="en-US" sz="1400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03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Structural</a:t>
            </a:r>
            <a:endParaRPr lang="es-ES" dirty="0" smtClean="0"/>
          </a:p>
          <a:p>
            <a:r>
              <a:rPr lang="es-ES" dirty="0" err="1" smtClean="0"/>
              <a:t>Directives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6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Angular </a:t>
            </a:r>
            <a:r>
              <a:rPr lang="es-ES" dirty="0" err="1"/>
              <a:t>Directives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r>
              <a:rPr lang="en-US" sz="1400" dirty="0"/>
              <a:t>A directive (within Angular) is how we add dynamic behavior to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37" y="2303097"/>
            <a:ext cx="3982188" cy="304520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07487" y="5728490"/>
            <a:ext cx="596188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505050"/>
                </a:solidFill>
              </a:rPr>
              <a:t>What if we had more </a:t>
            </a:r>
            <a:r>
              <a:rPr lang="en-US" sz="2800" dirty="0" smtClean="0">
                <a:solidFill>
                  <a:srgbClr val="505050"/>
                </a:solidFill>
              </a:rPr>
              <a:t>than one item?</a:t>
            </a:r>
            <a:endParaRPr lang="en-US" sz="28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Angular </a:t>
            </a:r>
            <a:r>
              <a:rPr lang="es-ES" dirty="0" err="1"/>
              <a:t>Directives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06122" y="6163186"/>
            <a:ext cx="656461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505050"/>
                </a:solidFill>
              </a:rPr>
              <a:t>How </a:t>
            </a:r>
            <a:r>
              <a:rPr lang="en-US" sz="2800" dirty="0">
                <a:solidFill>
                  <a:srgbClr val="505050"/>
                </a:solidFill>
              </a:rPr>
              <a:t>do we loop through  each of these?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593" y="1475417"/>
            <a:ext cx="4257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3" y="1653996"/>
            <a:ext cx="3419475" cy="27051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Angular </a:t>
            </a:r>
            <a:r>
              <a:rPr lang="es-ES" dirty="0" err="1"/>
              <a:t>Directives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4359102" y="1685743"/>
            <a:ext cx="3934090" cy="160043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rgbClr val="505050"/>
                </a:solidFill>
              </a:rPr>
              <a:t>*</a:t>
            </a:r>
            <a:r>
              <a:rPr lang="en-US" sz="1400" i="1" dirty="0" err="1" smtClean="0">
                <a:solidFill>
                  <a:srgbClr val="505050"/>
                </a:solidFill>
              </a:rPr>
              <a:t>ngFor</a:t>
            </a:r>
            <a:r>
              <a:rPr lang="en-US" sz="1400" i="1" dirty="0" smtClean="0">
                <a:solidFill>
                  <a:srgbClr val="505050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is a structural directive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rgbClr val="505050"/>
                </a:solidFill>
              </a:rPr>
              <a:t>item</a:t>
            </a:r>
            <a:r>
              <a:rPr lang="en-US" sz="1400" dirty="0" smtClean="0">
                <a:solidFill>
                  <a:srgbClr val="505050"/>
                </a:solidFill>
              </a:rPr>
              <a:t> is </a:t>
            </a:r>
            <a:r>
              <a:rPr lang="en-US" sz="1400" dirty="0">
                <a:solidFill>
                  <a:srgbClr val="505050"/>
                </a:solidFill>
              </a:rPr>
              <a:t>a local variable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>
                <a:solidFill>
                  <a:srgbClr val="505050"/>
                </a:solidFill>
              </a:rPr>
              <a:t>myItems</a:t>
            </a:r>
            <a:r>
              <a:rPr lang="en-US" sz="1400" dirty="0" smtClean="0">
                <a:solidFill>
                  <a:srgbClr val="505050"/>
                </a:solidFill>
              </a:rPr>
              <a:t> is </a:t>
            </a:r>
            <a:r>
              <a:rPr lang="en-US" sz="1400" dirty="0">
                <a:solidFill>
                  <a:srgbClr val="505050"/>
                </a:solidFill>
              </a:rPr>
              <a:t>the array to loop </a:t>
            </a:r>
            <a:r>
              <a:rPr lang="en-US" sz="1400" dirty="0" smtClean="0">
                <a:solidFill>
                  <a:srgbClr val="505050"/>
                </a:solidFill>
              </a:rPr>
              <a:t>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05050"/>
                </a:solidFill>
              </a:rPr>
              <a:t>The loop is run twice: once for each </a:t>
            </a:r>
            <a:r>
              <a:rPr lang="en-US" sz="1400" dirty="0" err="1" smtClean="0">
                <a:solidFill>
                  <a:srgbClr val="505050"/>
                </a:solidFill>
              </a:rPr>
              <a:t>myItem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41055" y="3770910"/>
            <a:ext cx="674534" cy="400496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curvado 7"/>
          <p:cNvCxnSpPr>
            <a:stCxn id="21" idx="0"/>
            <a:endCxn id="19" idx="1"/>
          </p:cNvCxnSpPr>
          <p:nvPr/>
        </p:nvCxnSpPr>
        <p:spPr>
          <a:xfrm rot="5400000" flipH="1" flipV="1">
            <a:off x="3155851" y="1688148"/>
            <a:ext cx="405437" cy="2001066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1041055" y="2891399"/>
            <a:ext cx="2633962" cy="344775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943" y="3448594"/>
            <a:ext cx="3172407" cy="31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04" y="2063416"/>
            <a:ext cx="2915548" cy="38755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99" y="2485961"/>
            <a:ext cx="3419475" cy="27051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Angular </a:t>
            </a:r>
            <a:r>
              <a:rPr lang="es-ES" dirty="0" err="1"/>
              <a:t>Directives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49388" y="1615528"/>
            <a:ext cx="5428089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When there are none in stock, how can we display “Out of Stock”?</a:t>
            </a:r>
          </a:p>
        </p:txBody>
      </p:sp>
      <p:cxnSp>
        <p:nvCxnSpPr>
          <p:cNvPr id="8" name="Conector curvado 7"/>
          <p:cNvCxnSpPr>
            <a:stCxn id="14" idx="0"/>
            <a:endCxn id="13" idx="3"/>
          </p:cNvCxnSpPr>
          <p:nvPr/>
        </p:nvCxnSpPr>
        <p:spPr>
          <a:xfrm rot="16200000" flipV="1">
            <a:off x="6188951" y="5659758"/>
            <a:ext cx="622456" cy="442598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5465841" y="5418126"/>
            <a:ext cx="813039" cy="30340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567155" y="6192285"/>
            <a:ext cx="230864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Should read “Out of Stock”</a:t>
            </a: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Angular </a:t>
            </a:r>
            <a:r>
              <a:rPr lang="es-ES" dirty="0" err="1"/>
              <a:t>Directives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49388" y="1615528"/>
            <a:ext cx="584647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505050"/>
                </a:solidFill>
              </a:rPr>
              <a:t>*</a:t>
            </a:r>
            <a:r>
              <a:rPr lang="en-US" sz="1400" i="1" dirty="0" err="1">
                <a:solidFill>
                  <a:srgbClr val="505050"/>
                </a:solidFill>
              </a:rPr>
              <a:t>ngIf</a:t>
            </a:r>
            <a:r>
              <a:rPr lang="en-US" sz="1400" i="1" dirty="0">
                <a:solidFill>
                  <a:srgbClr val="505050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is another structural directive. It allows us to evaluate conditionals.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688999" y="2189138"/>
            <a:ext cx="3082435" cy="4097383"/>
            <a:chOff x="5688999" y="2189138"/>
            <a:chExt cx="3082435" cy="4097383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999" y="2189138"/>
              <a:ext cx="3082435" cy="4097383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5997064" y="5722926"/>
              <a:ext cx="813039" cy="30340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29" y="2189138"/>
            <a:ext cx="4981575" cy="291465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1272664" y="4151029"/>
            <a:ext cx="3991040" cy="37742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5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directive (within Angular) is how we add dynamic behavior to HTML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component directive has a template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structural directive alters layout by adding, </a:t>
            </a:r>
            <a:r>
              <a:rPr lang="en-US" sz="1400" dirty="0" smtClean="0"/>
              <a:t>removing, </a:t>
            </a:r>
            <a:r>
              <a:rPr lang="en-US" sz="1400" dirty="0"/>
              <a:t>or replacing HTML elements</a:t>
            </a:r>
            <a:r>
              <a:rPr lang="en-US" sz="1400" dirty="0" smtClean="0"/>
              <a:t>.</a:t>
            </a:r>
          </a:p>
          <a:p>
            <a:pPr marL="971550" lvl="1" indent="-285750"/>
            <a:r>
              <a:rPr lang="en-US" sz="1100" i="1" dirty="0" smtClean="0"/>
              <a:t>*</a:t>
            </a:r>
            <a:r>
              <a:rPr lang="en-US" sz="1100" i="1" dirty="0" err="1" smtClean="0"/>
              <a:t>ngFor</a:t>
            </a:r>
            <a:r>
              <a:rPr lang="en-US" sz="1100" i="1" dirty="0"/>
              <a:t>	</a:t>
            </a:r>
            <a:r>
              <a:rPr lang="en-US" sz="1100" dirty="0" smtClean="0"/>
              <a:t>Loops through an array.</a:t>
            </a:r>
          </a:p>
          <a:p>
            <a:pPr marL="971550" lvl="1" indent="-285750"/>
            <a:r>
              <a:rPr lang="en-US" sz="1100" i="1" dirty="0" smtClean="0"/>
              <a:t>*</a:t>
            </a:r>
            <a:r>
              <a:rPr lang="en-US" sz="1100" i="1" dirty="0" err="1" smtClean="0"/>
              <a:t>ngIf</a:t>
            </a:r>
            <a:r>
              <a:rPr lang="en-US" sz="1100" dirty="0" smtClean="0"/>
              <a:t>	Shows content conditionally.</a:t>
            </a:r>
          </a:p>
          <a:p>
            <a:pPr marL="971550" lvl="1" indent="-285750"/>
            <a:r>
              <a:rPr lang="en-US" sz="1100" dirty="0"/>
              <a:t>Angular documentation: </a:t>
            </a: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angular.io/guide/structural-directives</a:t>
            </a:r>
            <a:endParaRPr lang="en-US" sz="1100" dirty="0" smtClean="0"/>
          </a:p>
          <a:p>
            <a:pPr lvl="1" indent="0">
              <a:buNone/>
            </a:pPr>
            <a:endParaRPr lang="en-US" sz="1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04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Pipes &amp;</a:t>
            </a:r>
          </a:p>
          <a:p>
            <a:r>
              <a:rPr lang="es-ES" dirty="0" err="1" smtClean="0"/>
              <a:t>Methods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67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A pipe takes in data as input and transforms it to a desired output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endParaRPr lang="en-US" sz="1400" dirty="0">
              <a:solidFill>
                <a:srgbClr val="505050"/>
              </a:solidFill>
            </a:endParaRPr>
          </a:p>
          <a:p>
            <a:r>
              <a:rPr lang="en-US" dirty="0">
                <a:solidFill>
                  <a:srgbClr val="505050"/>
                </a:solidFill>
              </a:rPr>
              <a:t>How can we write out </a:t>
            </a:r>
            <a:r>
              <a:rPr lang="en-US" dirty="0" smtClean="0">
                <a:solidFill>
                  <a:srgbClr val="505050"/>
                </a:solidFill>
              </a:rPr>
              <a:t>item name in </a:t>
            </a:r>
            <a:r>
              <a:rPr lang="en-US" dirty="0">
                <a:solidFill>
                  <a:srgbClr val="505050"/>
                </a:solidFill>
              </a:rPr>
              <a:t>capital letters?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Pipes to Format Screen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388725" y="2734665"/>
            <a:ext cx="4972050" cy="2895600"/>
            <a:chOff x="388725" y="2734665"/>
            <a:chExt cx="4972050" cy="28956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25" y="2734665"/>
              <a:ext cx="4972050" cy="2895600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2542903" y="4310743"/>
              <a:ext cx="931818" cy="20900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99" y="2473215"/>
            <a:ext cx="3262207" cy="4341614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760719" y="3714206"/>
            <a:ext cx="1502229" cy="3352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curvado 15"/>
          <p:cNvCxnSpPr>
            <a:endCxn id="15" idx="1"/>
          </p:cNvCxnSpPr>
          <p:nvPr/>
        </p:nvCxnSpPr>
        <p:spPr>
          <a:xfrm flipV="1">
            <a:off x="4032069" y="3881846"/>
            <a:ext cx="1728650" cy="498565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8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654177" y="1319056"/>
            <a:ext cx="3774558" cy="396874"/>
          </a:xfrm>
        </p:spPr>
        <p:txBody>
          <a:bodyPr/>
          <a:lstStyle/>
          <a:p>
            <a:r>
              <a:rPr lang="es-ES" dirty="0" smtClean="0"/>
              <a:t>Taller de Angular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5"/>
          </p:nvPr>
        </p:nvSpPr>
        <p:spPr>
          <a:xfrm>
            <a:off x="804964" y="3229342"/>
            <a:ext cx="1176236" cy="710777"/>
          </a:xfrm>
        </p:spPr>
        <p:txBody>
          <a:bodyPr/>
          <a:lstStyle/>
          <a:p>
            <a:r>
              <a:rPr lang="es-ES" dirty="0" err="1" smtClean="0"/>
              <a:t>Typescript</a:t>
            </a:r>
            <a:r>
              <a:rPr lang="es-ES" dirty="0" smtClean="0"/>
              <a:t> para </a:t>
            </a:r>
            <a:r>
              <a:rPr lang="es-ES" dirty="0" err="1" smtClean="0"/>
              <a:t>javeros</a:t>
            </a:r>
            <a:endParaRPr lang="es-ES" dirty="0" smtClean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7"/>
          </p:nvPr>
        </p:nvSpPr>
        <p:spPr>
          <a:xfrm>
            <a:off x="3388383" y="3229341"/>
            <a:ext cx="1129188" cy="710777"/>
          </a:xfrm>
        </p:spPr>
        <p:txBody>
          <a:bodyPr/>
          <a:lstStyle/>
          <a:p>
            <a:r>
              <a:rPr lang="es-ES" dirty="0" err="1" smtClean="0"/>
              <a:t>Structural</a:t>
            </a:r>
            <a:endParaRPr lang="es-ES" dirty="0" smtClean="0"/>
          </a:p>
          <a:p>
            <a:r>
              <a:rPr lang="es-ES" dirty="0" err="1" smtClean="0"/>
              <a:t>Directives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smtClean="0"/>
              <a:t>Pipes &amp; </a:t>
            </a:r>
            <a:r>
              <a:rPr lang="es-ES" dirty="0" err="1" smtClean="0"/>
              <a:t>Methods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9"/>
          </p:nvPr>
        </p:nvSpPr>
        <p:spPr>
          <a:xfrm>
            <a:off x="5993144" y="3239132"/>
            <a:ext cx="1147886" cy="700985"/>
          </a:xfrm>
        </p:spPr>
        <p:txBody>
          <a:bodyPr/>
          <a:lstStyle/>
          <a:p>
            <a:r>
              <a:rPr lang="es-ES" sz="1200" dirty="0" err="1" smtClean="0"/>
              <a:t>Splitting</a:t>
            </a:r>
            <a:endParaRPr lang="es-ES" sz="1200" dirty="0" smtClean="0"/>
          </a:p>
          <a:p>
            <a:r>
              <a:rPr lang="es-ES" sz="1200" dirty="0" err="1" smtClean="0"/>
              <a:t>Components</a:t>
            </a:r>
            <a:endParaRPr lang="es-ES" sz="1200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3"/>
          </p:nvPr>
        </p:nvSpPr>
        <p:spPr>
          <a:xfrm>
            <a:off x="7395122" y="3229339"/>
            <a:ext cx="978334" cy="710777"/>
          </a:xfrm>
        </p:spPr>
        <p:txBody>
          <a:bodyPr/>
          <a:lstStyle/>
          <a:p>
            <a:pPr algn="ctr"/>
            <a:r>
              <a:rPr lang="es-ES" dirty="0" err="1" smtClean="0"/>
              <a:t>Mocks</a:t>
            </a:r>
            <a:r>
              <a:rPr lang="es-ES" dirty="0" smtClean="0"/>
              <a:t> &amp; </a:t>
            </a:r>
            <a:r>
              <a:rPr lang="es-ES" dirty="0" err="1" smtClean="0"/>
              <a:t>Models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63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 Price to Our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2269118" y="1752866"/>
            <a:ext cx="4238625" cy="3219450"/>
            <a:chOff x="1085442" y="2519221"/>
            <a:chExt cx="4238625" cy="321945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442" y="2519221"/>
              <a:ext cx="4238625" cy="3219450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1913405" y="4049486"/>
              <a:ext cx="1502229" cy="2471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913404" y="5334000"/>
              <a:ext cx="1502229" cy="2471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" name="Rectángulo 16"/>
          <p:cNvSpPr/>
          <p:nvPr/>
        </p:nvSpPr>
        <p:spPr>
          <a:xfrm>
            <a:off x="637861" y="5229413"/>
            <a:ext cx="750113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505050"/>
                </a:solidFill>
              </a:rPr>
              <a:t>How do we format the price attribute properly?</a:t>
            </a:r>
            <a:endParaRPr lang="en-US" sz="36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Looking for the right pipe to use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80016" y="1791806"/>
            <a:ext cx="67784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Angular documentation:	</a:t>
            </a:r>
            <a:r>
              <a:rPr lang="es-ES" sz="1400" dirty="0">
                <a:solidFill>
                  <a:srgbClr val="505050"/>
                </a:solidFill>
                <a:hlinkClick r:id="rId4"/>
              </a:rPr>
              <a:t>https://</a:t>
            </a:r>
            <a:r>
              <a:rPr lang="es-ES" sz="1400" dirty="0" smtClean="0">
                <a:solidFill>
                  <a:srgbClr val="505050"/>
                </a:solidFill>
                <a:hlinkClick r:id="rId4"/>
              </a:rPr>
              <a:t>angular.io/guide/pipes</a:t>
            </a:r>
            <a:endParaRPr lang="es-ES" sz="1400" dirty="0" smtClean="0">
              <a:solidFill>
                <a:srgbClr val="50505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1" y="2176190"/>
            <a:ext cx="8023755" cy="419694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377441" y="6061165"/>
            <a:ext cx="3352800" cy="247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7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10" y="2034636"/>
            <a:ext cx="3083923" cy="4104339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By default, currency pipe uses ISO 4217 currency code, such as USD for dollar or EUR for the euro.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Currency Pipe With One Parameter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40780" y="2421615"/>
            <a:ext cx="5019675" cy="3048000"/>
            <a:chOff x="240780" y="2421615"/>
            <a:chExt cx="5019675" cy="30480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80" y="2421615"/>
              <a:ext cx="5019675" cy="3048000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365178" y="4334148"/>
              <a:ext cx="1466593" cy="24928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6" name="Conector curvado 15"/>
          <p:cNvCxnSpPr>
            <a:endCxn id="13" idx="1"/>
          </p:cNvCxnSpPr>
          <p:nvPr/>
        </p:nvCxnSpPr>
        <p:spPr>
          <a:xfrm flipV="1">
            <a:off x="4170926" y="4179881"/>
            <a:ext cx="1709853" cy="278908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5880779" y="4055240"/>
            <a:ext cx="920616" cy="24928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365027" y="6265101"/>
            <a:ext cx="60468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/>
                </a:solidFill>
              </a:rPr>
              <a:t>But we want the EUR symbol — how do we do that?</a:t>
            </a:r>
          </a:p>
        </p:txBody>
      </p:sp>
    </p:spTree>
    <p:extLst>
      <p:ext uri="{BB962C8B-B14F-4D97-AF65-F5344CB8AC3E}">
        <p14:creationId xmlns:p14="http://schemas.microsoft.com/office/powerpoint/2010/main" val="7586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23" y="2049382"/>
            <a:ext cx="2931865" cy="39067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330301"/>
            <a:ext cx="5067300" cy="309562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The second parameter is a </a:t>
            </a:r>
            <a:r>
              <a:rPr lang="en-US" sz="1400" dirty="0" err="1">
                <a:solidFill>
                  <a:srgbClr val="505050"/>
                </a:solidFill>
              </a:rPr>
              <a:t>boolean</a:t>
            </a:r>
            <a:r>
              <a:rPr lang="en-US" sz="1400" dirty="0">
                <a:solidFill>
                  <a:srgbClr val="505050"/>
                </a:solidFill>
              </a:rPr>
              <a:t> indicating if we should use the currency symbol.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Currency Pipe With Two Parameters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6" name="Conector curvado 15"/>
          <p:cNvCxnSpPr>
            <a:endCxn id="13" idx="1"/>
          </p:cNvCxnSpPr>
          <p:nvPr/>
        </p:nvCxnSpPr>
        <p:spPr>
          <a:xfrm flipV="1">
            <a:off x="4145970" y="4126647"/>
            <a:ext cx="1801453" cy="245056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5947423" y="4002006"/>
            <a:ext cx="920616" cy="24928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3316954" y="4251288"/>
            <a:ext cx="829016" cy="24928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1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Additional Pipes to Use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8" name="object 3"/>
          <p:cNvSpPr txBox="1"/>
          <p:nvPr/>
        </p:nvSpPr>
        <p:spPr>
          <a:xfrm>
            <a:off x="2620247" y="2460896"/>
            <a:ext cx="594296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30" dirty="0">
                <a:solidFill>
                  <a:srgbClr val="505050"/>
                </a:solidFill>
                <a:latin typeface="Lucida Sans"/>
                <a:cs typeface="Lucida Sans"/>
              </a:rPr>
              <a:t>Formats dates </a:t>
            </a:r>
            <a:r>
              <a:rPr sz="1600" spc="-20" dirty="0">
                <a:solidFill>
                  <a:srgbClr val="505050"/>
                </a:solidFill>
                <a:latin typeface="Lucida Sans"/>
                <a:cs typeface="Lucida Sans"/>
              </a:rPr>
              <a:t>how </a:t>
            </a:r>
            <a:r>
              <a:rPr sz="1600" spc="-30" dirty="0">
                <a:solidFill>
                  <a:srgbClr val="505050"/>
                </a:solidFill>
                <a:latin typeface="Lucida Sans"/>
                <a:cs typeface="Lucida Sans"/>
              </a:rPr>
              <a:t>you</a:t>
            </a:r>
            <a:r>
              <a:rPr sz="1600" spc="-70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105" dirty="0">
                <a:solidFill>
                  <a:srgbClr val="505050"/>
                </a:solidFill>
                <a:latin typeface="Lucida Sans"/>
                <a:cs typeface="Lucida Sans"/>
              </a:rPr>
              <a:t>like </a:t>
            </a:r>
            <a:r>
              <a:rPr sz="1600" spc="-40" dirty="0">
                <a:solidFill>
                  <a:srgbClr val="505050"/>
                </a:solidFill>
                <a:latin typeface="Lucida Sans"/>
                <a:cs typeface="Lucida Sans"/>
              </a:rPr>
              <a:t>them.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810699" y="3090918"/>
            <a:ext cx="108140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number</a:t>
            </a:r>
          </a:p>
        </p:txBody>
      </p:sp>
      <p:sp>
        <p:nvSpPr>
          <p:cNvPr id="30" name="object 5"/>
          <p:cNvSpPr txBox="1"/>
          <p:nvPr/>
        </p:nvSpPr>
        <p:spPr>
          <a:xfrm>
            <a:off x="810699" y="2486374"/>
            <a:ext cx="7296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date</a:t>
            </a:r>
          </a:p>
        </p:txBody>
      </p:sp>
      <p:sp>
        <p:nvSpPr>
          <p:cNvPr id="31" name="object 6"/>
          <p:cNvSpPr txBox="1"/>
          <p:nvPr/>
        </p:nvSpPr>
        <p:spPr>
          <a:xfrm>
            <a:off x="2620247" y="3059499"/>
            <a:ext cx="3262629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30" dirty="0">
                <a:solidFill>
                  <a:srgbClr val="505050"/>
                </a:solidFill>
                <a:latin typeface="Lucida Sans"/>
                <a:cs typeface="Lucida Sans"/>
              </a:rPr>
              <a:t>Formats</a:t>
            </a:r>
            <a:r>
              <a:rPr sz="1600" spc="-229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505050"/>
                </a:solidFill>
                <a:latin typeface="Lucida Sans"/>
                <a:cs typeface="Lucida Sans"/>
              </a:rPr>
              <a:t>numbers.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32" name="object 7"/>
          <p:cNvSpPr txBox="1"/>
          <p:nvPr/>
        </p:nvSpPr>
        <p:spPr>
          <a:xfrm>
            <a:off x="810699" y="1881830"/>
            <a:ext cx="160909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lowercase</a:t>
            </a:r>
          </a:p>
        </p:txBody>
      </p:sp>
      <p:sp>
        <p:nvSpPr>
          <p:cNvPr id="33" name="object 9"/>
          <p:cNvSpPr txBox="1"/>
          <p:nvPr/>
        </p:nvSpPr>
        <p:spPr>
          <a:xfrm>
            <a:off x="810699" y="3695462"/>
            <a:ext cx="125730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decimal</a:t>
            </a:r>
          </a:p>
        </p:txBody>
      </p:sp>
      <p:sp>
        <p:nvSpPr>
          <p:cNvPr id="34" name="object 10"/>
          <p:cNvSpPr txBox="1"/>
          <p:nvPr/>
        </p:nvSpPr>
        <p:spPr>
          <a:xfrm>
            <a:off x="810699" y="4300006"/>
            <a:ext cx="125730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replace</a:t>
            </a:r>
            <a:endParaRPr sz="1200">
              <a:solidFill>
                <a:srgbClr val="505050"/>
              </a:solidFill>
              <a:latin typeface="Courier New"/>
              <a:cs typeface="Courier New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810699" y="4904550"/>
            <a:ext cx="90551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slice</a:t>
            </a:r>
          </a:p>
        </p:txBody>
      </p:sp>
      <p:sp>
        <p:nvSpPr>
          <p:cNvPr id="36" name="object 12"/>
          <p:cNvSpPr txBox="1"/>
          <p:nvPr/>
        </p:nvSpPr>
        <p:spPr>
          <a:xfrm>
            <a:off x="810698" y="5509094"/>
            <a:ext cx="7296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srgbClr val="505050"/>
                </a:solidFill>
                <a:latin typeface="Courier New"/>
                <a:cs typeface="Courier New"/>
              </a:rPr>
              <a:t>json</a:t>
            </a:r>
          </a:p>
        </p:txBody>
      </p:sp>
      <p:sp>
        <p:nvSpPr>
          <p:cNvPr id="37" name="object 13"/>
          <p:cNvSpPr txBox="1"/>
          <p:nvPr/>
        </p:nvSpPr>
        <p:spPr>
          <a:xfrm>
            <a:off x="2620247" y="3659182"/>
            <a:ext cx="3225800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30" dirty="0">
                <a:solidFill>
                  <a:srgbClr val="505050"/>
                </a:solidFill>
                <a:latin typeface="Lucida Sans"/>
                <a:cs typeface="Lucida Sans"/>
              </a:rPr>
              <a:t>Formats</a:t>
            </a:r>
            <a:r>
              <a:rPr sz="1600" spc="-25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505050"/>
                </a:solidFill>
                <a:latin typeface="Lucida Sans"/>
                <a:cs typeface="Lucida Sans"/>
              </a:rPr>
              <a:t>decimals.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38" name="object 14"/>
          <p:cNvSpPr txBox="1"/>
          <p:nvPr/>
        </p:nvSpPr>
        <p:spPr>
          <a:xfrm>
            <a:off x="2620247" y="4265598"/>
            <a:ext cx="907732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50" dirty="0">
                <a:solidFill>
                  <a:srgbClr val="505050"/>
                </a:solidFill>
                <a:latin typeface="Lucida Sans"/>
                <a:cs typeface="Lucida Sans"/>
              </a:rPr>
              <a:t>Creates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15" dirty="0">
                <a:solidFill>
                  <a:srgbClr val="505050"/>
                </a:solidFill>
                <a:latin typeface="Lucida Sans"/>
                <a:cs typeface="Lucida Sans"/>
              </a:rPr>
              <a:t>a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Lucida Sans"/>
                <a:cs typeface="Lucida Sans"/>
              </a:rPr>
              <a:t>new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505050"/>
                </a:solidFill>
                <a:latin typeface="Lucida Sans"/>
                <a:cs typeface="Lucida Sans"/>
              </a:rPr>
              <a:t>string,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505050"/>
                </a:solidFill>
                <a:latin typeface="Lucida Sans"/>
                <a:cs typeface="Lucida Sans"/>
              </a:rPr>
              <a:t>replacing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Lucida Sans"/>
                <a:cs typeface="Lucida Sans"/>
              </a:rPr>
              <a:t>speci</a:t>
            </a:r>
            <a:r>
              <a:rPr sz="1600" spc="-10" dirty="0">
                <a:solidFill>
                  <a:srgbClr val="505050"/>
                </a:solidFill>
                <a:latin typeface="Arial Unicode MS"/>
                <a:cs typeface="Arial Unicode MS"/>
              </a:rPr>
              <a:t>ﬁ</a:t>
            </a:r>
            <a:r>
              <a:rPr sz="1600" spc="-10" dirty="0">
                <a:solidFill>
                  <a:srgbClr val="505050"/>
                </a:solidFill>
                <a:latin typeface="Lucida Sans"/>
                <a:cs typeface="Lucida Sans"/>
              </a:rPr>
              <a:t>ed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505050"/>
                </a:solidFill>
                <a:latin typeface="Lucida Sans"/>
                <a:cs typeface="Lucida Sans"/>
              </a:rPr>
              <a:t>characters.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39" name="object 15"/>
          <p:cNvSpPr txBox="1"/>
          <p:nvPr/>
        </p:nvSpPr>
        <p:spPr>
          <a:xfrm>
            <a:off x="2620247" y="4873131"/>
            <a:ext cx="1112964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50" dirty="0">
                <a:solidFill>
                  <a:srgbClr val="505050"/>
                </a:solidFill>
                <a:latin typeface="Lucida Sans"/>
                <a:cs typeface="Lucida Sans"/>
              </a:rPr>
              <a:t>Creates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15" dirty="0">
                <a:solidFill>
                  <a:srgbClr val="505050"/>
                </a:solidFill>
                <a:latin typeface="Lucida Sans"/>
                <a:cs typeface="Lucida Sans"/>
              </a:rPr>
              <a:t>a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Lucida Sans"/>
                <a:cs typeface="Lucida Sans"/>
              </a:rPr>
              <a:t>new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505050"/>
                </a:solidFill>
                <a:latin typeface="Lucida Sans"/>
                <a:cs typeface="Lucida Sans"/>
              </a:rPr>
              <a:t>list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Lucida Sans"/>
                <a:cs typeface="Lucida Sans"/>
              </a:rPr>
              <a:t>or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80" dirty="0">
                <a:solidFill>
                  <a:srgbClr val="505050"/>
                </a:solidFill>
                <a:latin typeface="Lucida Sans"/>
                <a:cs typeface="Lucida Sans"/>
              </a:rPr>
              <a:t>string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505050"/>
                </a:solidFill>
                <a:latin typeface="Lucida Sans"/>
                <a:cs typeface="Lucida Sans"/>
              </a:rPr>
              <a:t>containing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15" dirty="0">
                <a:solidFill>
                  <a:srgbClr val="505050"/>
                </a:solidFill>
                <a:latin typeface="Lucida Sans"/>
                <a:cs typeface="Lucida Sans"/>
              </a:rPr>
              <a:t>a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505050"/>
                </a:solidFill>
                <a:latin typeface="Lucida Sans"/>
                <a:cs typeface="Lucida Sans"/>
              </a:rPr>
              <a:t>subset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505050"/>
                </a:solidFill>
                <a:latin typeface="Lucida Sans"/>
                <a:cs typeface="Lucida Sans"/>
              </a:rPr>
              <a:t>of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505050"/>
                </a:solidFill>
                <a:latin typeface="Lucida Sans"/>
                <a:cs typeface="Lucida Sans"/>
              </a:rPr>
              <a:t>the</a:t>
            </a:r>
            <a:r>
              <a:rPr sz="1600" spc="-165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505050"/>
                </a:solidFill>
                <a:latin typeface="Lucida Sans"/>
                <a:cs typeface="Lucida Sans"/>
              </a:rPr>
              <a:t>elements.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40" name="object 16"/>
          <p:cNvSpPr txBox="1"/>
          <p:nvPr/>
        </p:nvSpPr>
        <p:spPr>
          <a:xfrm>
            <a:off x="2620247" y="5471697"/>
            <a:ext cx="861885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70" dirty="0">
                <a:solidFill>
                  <a:srgbClr val="505050"/>
                </a:solidFill>
                <a:latin typeface="Lucida Sans"/>
                <a:cs typeface="Lucida Sans"/>
              </a:rPr>
              <a:t>Transforms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Lucida Sans"/>
                <a:cs typeface="Lucida Sans"/>
              </a:rPr>
              <a:t>any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505050"/>
                </a:solidFill>
                <a:latin typeface="Lucida Sans"/>
                <a:cs typeface="Lucida Sans"/>
              </a:rPr>
              <a:t>input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505050"/>
                </a:solidFill>
                <a:latin typeface="Lucida Sans"/>
                <a:cs typeface="Lucida Sans"/>
              </a:rPr>
              <a:t>to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15" dirty="0">
                <a:solidFill>
                  <a:srgbClr val="505050"/>
                </a:solidFill>
                <a:latin typeface="Lucida Sans"/>
                <a:cs typeface="Lucida Sans"/>
              </a:rPr>
              <a:t>a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505050"/>
                </a:solidFill>
                <a:latin typeface="Lucida Sans"/>
                <a:cs typeface="Lucida Sans"/>
              </a:rPr>
              <a:t>JSON-formatted</a:t>
            </a:r>
            <a:r>
              <a:rPr sz="1600" spc="-17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505050"/>
                </a:solidFill>
                <a:latin typeface="Lucida Sans"/>
                <a:cs typeface="Lucida Sans"/>
              </a:rPr>
              <a:t>string.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41" name="object 18"/>
          <p:cNvSpPr txBox="1"/>
          <p:nvPr/>
        </p:nvSpPr>
        <p:spPr>
          <a:xfrm>
            <a:off x="2620247" y="1850411"/>
            <a:ext cx="3007360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600" spc="-50" dirty="0">
                <a:solidFill>
                  <a:srgbClr val="505050"/>
                </a:solidFill>
                <a:latin typeface="Lucida Sans"/>
                <a:cs typeface="Lucida Sans"/>
              </a:rPr>
              <a:t>Well,</a:t>
            </a:r>
            <a:r>
              <a:rPr sz="1600" spc="-254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505050"/>
                </a:solidFill>
                <a:latin typeface="Lucida Sans"/>
                <a:cs typeface="Lucida Sans"/>
              </a:rPr>
              <a:t>lowercase...</a:t>
            </a: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  <p:sp>
        <p:nvSpPr>
          <p:cNvPr id="42" name="object 12"/>
          <p:cNvSpPr txBox="1"/>
          <p:nvPr/>
        </p:nvSpPr>
        <p:spPr>
          <a:xfrm>
            <a:off x="810698" y="6150997"/>
            <a:ext cx="1081406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s-ES" sz="1200" dirty="0" err="1">
                <a:solidFill>
                  <a:srgbClr val="505050"/>
                </a:solidFill>
                <a:latin typeface="Courier New"/>
                <a:cs typeface="Courier New"/>
              </a:rPr>
              <a:t>c</a:t>
            </a:r>
            <a:r>
              <a:rPr lang="es-ES" sz="1200" dirty="0" err="1" smtClean="0">
                <a:solidFill>
                  <a:srgbClr val="505050"/>
                </a:solidFill>
                <a:latin typeface="Courier New"/>
                <a:cs typeface="Courier New"/>
              </a:rPr>
              <a:t>ustom</a:t>
            </a:r>
            <a:r>
              <a:rPr lang="es-ES" sz="1200" dirty="0" smtClean="0">
                <a:solidFill>
                  <a:srgbClr val="505050"/>
                </a:solidFill>
                <a:latin typeface="Courier New"/>
                <a:cs typeface="Courier New"/>
              </a:rPr>
              <a:t> pipe</a:t>
            </a:r>
            <a:endParaRPr sz="1200" dirty="0">
              <a:solidFill>
                <a:srgbClr val="505050"/>
              </a:solidFill>
              <a:latin typeface="Courier New"/>
              <a:cs typeface="Courier New"/>
            </a:endParaRPr>
          </a:p>
        </p:txBody>
      </p:sp>
      <p:sp>
        <p:nvSpPr>
          <p:cNvPr id="43" name="object 16"/>
          <p:cNvSpPr txBox="1"/>
          <p:nvPr/>
        </p:nvSpPr>
        <p:spPr>
          <a:xfrm>
            <a:off x="2620247" y="6113600"/>
            <a:ext cx="8618855" cy="77905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en-US" sz="1600" spc="-70" dirty="0">
                <a:solidFill>
                  <a:srgbClr val="505050"/>
                </a:solidFill>
                <a:latin typeface="Lucida Sans"/>
                <a:cs typeface="Lucida Sans"/>
              </a:rPr>
              <a:t>You can write your own custom pipes</a:t>
            </a:r>
            <a:r>
              <a:rPr sz="1600" spc="-90" dirty="0" smtClean="0">
                <a:solidFill>
                  <a:srgbClr val="505050"/>
                </a:solidFill>
                <a:latin typeface="Lucida Sans"/>
                <a:cs typeface="Lucida Sans"/>
              </a:rPr>
              <a:t>.</a:t>
            </a:r>
            <a:r>
              <a:rPr lang="es-ES" sz="1600" spc="-90" dirty="0">
                <a:solidFill>
                  <a:srgbClr val="505050"/>
                </a:solidFill>
                <a:latin typeface="Lucida Sans"/>
                <a:cs typeface="Lucida Sans"/>
              </a:rPr>
              <a:t> </a:t>
            </a:r>
            <a:endParaRPr lang="es-ES" sz="1600" spc="-90" dirty="0" smtClean="0">
              <a:solidFill>
                <a:srgbClr val="505050"/>
              </a:solidFill>
              <a:latin typeface="Lucida Sans"/>
              <a:cs typeface="Lucida Sans"/>
            </a:endParaRPr>
          </a:p>
          <a:p>
            <a:pPr marL="12700">
              <a:spcBef>
                <a:spcPts val="114"/>
              </a:spcBef>
            </a:pPr>
            <a:r>
              <a:rPr lang="es-ES" sz="1600" spc="-90" dirty="0" smtClean="0">
                <a:solidFill>
                  <a:srgbClr val="505050"/>
                </a:solidFill>
                <a:latin typeface="Lucida Sans"/>
                <a:cs typeface="Lucida Sans"/>
                <a:hlinkClick r:id="rId4"/>
              </a:rPr>
              <a:t>https</a:t>
            </a:r>
            <a:r>
              <a:rPr lang="es-ES" sz="1600" spc="-90" dirty="0">
                <a:solidFill>
                  <a:srgbClr val="505050"/>
                </a:solidFill>
                <a:latin typeface="Lucida Sans"/>
                <a:cs typeface="Lucida Sans"/>
                <a:hlinkClick r:id="rId4"/>
              </a:rPr>
              <a:t>://</a:t>
            </a:r>
            <a:r>
              <a:rPr lang="es-ES" sz="1600" spc="-90" dirty="0" smtClean="0">
                <a:solidFill>
                  <a:srgbClr val="505050"/>
                </a:solidFill>
                <a:latin typeface="Lucida Sans"/>
                <a:cs typeface="Lucida Sans"/>
                <a:hlinkClick r:id="rId4"/>
              </a:rPr>
              <a:t>angular.io/guide/pipes#custom-pipes</a:t>
            </a:r>
            <a:endParaRPr lang="es-ES" sz="1600" spc="-90" dirty="0" smtClean="0">
              <a:solidFill>
                <a:srgbClr val="505050"/>
              </a:solidFill>
              <a:latin typeface="Lucida Sans"/>
              <a:cs typeface="Lucida Sans"/>
            </a:endParaRPr>
          </a:p>
          <a:p>
            <a:pPr marL="12700">
              <a:spcBef>
                <a:spcPts val="114"/>
              </a:spcBef>
            </a:pPr>
            <a:endParaRPr sz="1600" dirty="0">
              <a:solidFill>
                <a:srgbClr val="505050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124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Listing the Number of </a:t>
            </a:r>
            <a:r>
              <a:rPr lang="en-US" dirty="0" smtClean="0"/>
              <a:t>Items in </a:t>
            </a:r>
            <a:r>
              <a:rPr lang="en-US" dirty="0"/>
              <a:t>Stock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How could we display the total number of </a:t>
            </a:r>
            <a:r>
              <a:rPr lang="en-US" sz="1400" dirty="0" smtClean="0">
                <a:solidFill>
                  <a:srgbClr val="505050"/>
                </a:solidFill>
              </a:rPr>
              <a:t>items </a:t>
            </a:r>
            <a:r>
              <a:rPr lang="en-US" sz="1400" dirty="0">
                <a:solidFill>
                  <a:srgbClr val="505050"/>
                </a:solidFill>
              </a:rPr>
              <a:t>in stock</a:t>
            </a:r>
            <a:r>
              <a:rPr lang="en-US" sz="1400" dirty="0" smtClean="0">
                <a:solidFill>
                  <a:srgbClr val="505050"/>
                </a:solidFill>
              </a:rPr>
              <a:t>?</a:t>
            </a:r>
          </a:p>
          <a:p>
            <a:r>
              <a:rPr lang="en-US" sz="1400" dirty="0">
                <a:solidFill>
                  <a:srgbClr val="505050"/>
                </a:solidFill>
              </a:rPr>
              <a:t>We’ll add new code to our HTML template and print the result of a method we’re </a:t>
            </a:r>
            <a:r>
              <a:rPr lang="en-US" sz="1400" dirty="0" smtClean="0">
                <a:solidFill>
                  <a:srgbClr val="505050"/>
                </a:solidFill>
              </a:rPr>
              <a:t>about </a:t>
            </a:r>
            <a:r>
              <a:rPr lang="en-US" sz="1400" dirty="0">
                <a:solidFill>
                  <a:srgbClr val="505050"/>
                </a:solidFill>
              </a:rPr>
              <a:t>to deﬁne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  <a:endParaRPr lang="en-US" sz="1400" dirty="0">
              <a:solidFill>
                <a:srgbClr val="505050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864306" y="2426888"/>
            <a:ext cx="5048250" cy="3228975"/>
            <a:chOff x="1864306" y="2119312"/>
            <a:chExt cx="5048250" cy="32289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4306" y="2119312"/>
              <a:ext cx="5048250" cy="3228975"/>
            </a:xfrm>
            <a:prstGeom prst="rect">
              <a:avLst/>
            </a:prstGeom>
          </p:spPr>
        </p:pic>
        <p:sp>
          <p:nvSpPr>
            <p:cNvPr id="22" name="Rectángulo 21"/>
            <p:cNvSpPr/>
            <p:nvPr/>
          </p:nvSpPr>
          <p:spPr>
            <a:xfrm>
              <a:off x="3552565" y="3285931"/>
              <a:ext cx="1271983" cy="24928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2041872" y="5940442"/>
            <a:ext cx="46931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deﬁne this method inside of our component class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25" name="Conector curvado 24"/>
          <p:cNvCxnSpPr>
            <a:stCxn id="24" idx="3"/>
            <a:endCxn id="22" idx="3"/>
          </p:cNvCxnSpPr>
          <p:nvPr/>
        </p:nvCxnSpPr>
        <p:spPr>
          <a:xfrm flipH="1" flipV="1">
            <a:off x="4824548" y="3718148"/>
            <a:ext cx="1910442" cy="2376183"/>
          </a:xfrm>
          <a:prstGeom prst="curvedConnector3">
            <a:avLst>
              <a:gd name="adj1" fmla="val -1196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08180" y="2337267"/>
            <a:ext cx="4014924" cy="4157100"/>
            <a:chOff x="408180" y="2337267"/>
            <a:chExt cx="4014924" cy="415710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80" y="2337267"/>
              <a:ext cx="4014924" cy="4031278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930983" y="5231132"/>
              <a:ext cx="2526320" cy="126323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Implementing the Sum of </a:t>
            </a:r>
            <a:r>
              <a:rPr lang="en-US" dirty="0" smtClean="0"/>
              <a:t>my Items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Let’s use an ES2015 </a:t>
            </a:r>
            <a:r>
              <a:rPr lang="en-US" sz="1400" i="1" dirty="0">
                <a:solidFill>
                  <a:srgbClr val="505050"/>
                </a:solidFill>
              </a:rPr>
              <a:t>for of </a:t>
            </a:r>
            <a:r>
              <a:rPr lang="en-US" sz="1400" dirty="0">
                <a:solidFill>
                  <a:srgbClr val="505050"/>
                </a:solidFill>
              </a:rPr>
              <a:t>loop, like in our </a:t>
            </a:r>
            <a:r>
              <a:rPr lang="en-US" sz="1400" dirty="0" smtClean="0">
                <a:solidFill>
                  <a:srgbClr val="505050"/>
                </a:solidFill>
              </a:rPr>
              <a:t>template</a:t>
            </a:r>
            <a:r>
              <a:rPr lang="en-US" sz="1400" dirty="0">
                <a:solidFill>
                  <a:srgbClr val="505050"/>
                </a:solidFill>
              </a:rPr>
              <a:t>.</a:t>
            </a:r>
          </a:p>
        </p:txBody>
      </p:sp>
      <p:cxnSp>
        <p:nvCxnSpPr>
          <p:cNvPr id="25" name="Conector curvado 24"/>
          <p:cNvCxnSpPr>
            <a:endCxn id="15" idx="3"/>
          </p:cNvCxnSpPr>
          <p:nvPr/>
        </p:nvCxnSpPr>
        <p:spPr>
          <a:xfrm rot="10800000" flipV="1">
            <a:off x="3457303" y="4269302"/>
            <a:ext cx="2170134" cy="159344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37" y="2315929"/>
            <a:ext cx="2931865" cy="39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Implementing the Sum of </a:t>
            </a:r>
            <a:r>
              <a:rPr lang="en-US" dirty="0" smtClean="0"/>
              <a:t>my Items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It looks really awful… so…..   How could we simplify this code using fat arrow (arrow function) ?</a:t>
            </a:r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208808"/>
            <a:ext cx="2933700" cy="13620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3" y="3937226"/>
            <a:ext cx="6800850" cy="638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43" y="4941744"/>
            <a:ext cx="5629275" cy="676275"/>
          </a:xfrm>
          <a:prstGeom prst="rect">
            <a:avLst/>
          </a:prstGeom>
        </p:spPr>
      </p:pic>
      <p:cxnSp>
        <p:nvCxnSpPr>
          <p:cNvPr id="13" name="Conector curvado 12"/>
          <p:cNvCxnSpPr>
            <a:stCxn id="2" idx="3"/>
            <a:endCxn id="4" idx="0"/>
          </p:cNvCxnSpPr>
          <p:nvPr/>
        </p:nvCxnSpPr>
        <p:spPr>
          <a:xfrm>
            <a:off x="3339943" y="2889846"/>
            <a:ext cx="466725" cy="1047380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4" idx="3"/>
          </p:cNvCxnSpPr>
          <p:nvPr/>
        </p:nvCxnSpPr>
        <p:spPr>
          <a:xfrm flipH="1">
            <a:off x="6035518" y="4256314"/>
            <a:ext cx="1171575" cy="1134292"/>
          </a:xfrm>
          <a:prstGeom prst="curvedConnector3">
            <a:avLst>
              <a:gd name="adj1" fmla="val -19512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05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600" dirty="0" err="1" smtClean="0"/>
              <a:t>Splitting</a:t>
            </a:r>
            <a:r>
              <a:rPr lang="es-ES" sz="1600" dirty="0" smtClean="0"/>
              <a:t> to </a:t>
            </a:r>
            <a:r>
              <a:rPr lang="es-ES" sz="1600" dirty="0" err="1" smtClean="0"/>
              <a:t>Two</a:t>
            </a:r>
            <a:r>
              <a:rPr lang="es-ES" sz="1600" dirty="0" smtClean="0"/>
              <a:t> </a:t>
            </a:r>
            <a:r>
              <a:rPr lang="es-ES" sz="1600" dirty="0" err="1" smtClean="0"/>
              <a:t>Components</a:t>
            </a:r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8849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Splitting Things Into Pieces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We’ve been developing Angular in one single ﬁle: </a:t>
            </a:r>
            <a:r>
              <a:rPr lang="en-US" sz="1400" dirty="0" err="1" smtClean="0">
                <a:solidFill>
                  <a:srgbClr val="505050"/>
                </a:solidFill>
              </a:rPr>
              <a:t>app.component.ts</a:t>
            </a:r>
            <a:r>
              <a:rPr lang="en-US" sz="1400" dirty="0" smtClean="0">
                <a:solidFill>
                  <a:srgbClr val="505050"/>
                </a:solidFill>
              </a:rPr>
              <a:t>. </a:t>
            </a:r>
            <a:r>
              <a:rPr lang="en-US" sz="1400" dirty="0">
                <a:solidFill>
                  <a:srgbClr val="505050"/>
                </a:solidFill>
              </a:rPr>
              <a:t>This isn’t going to scale, so  let’s split things up into pieces and get organized.</a:t>
            </a:r>
          </a:p>
        </p:txBody>
      </p:sp>
      <p:cxnSp>
        <p:nvCxnSpPr>
          <p:cNvPr id="13" name="Conector curvado 12"/>
          <p:cNvCxnSpPr>
            <a:stCxn id="11" idx="1"/>
            <a:endCxn id="46" idx="0"/>
          </p:cNvCxnSpPr>
          <p:nvPr/>
        </p:nvCxnSpPr>
        <p:spPr>
          <a:xfrm rot="10800000" flipV="1">
            <a:off x="1576909" y="2956492"/>
            <a:ext cx="2009491" cy="1238326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9" idx="3"/>
            <a:endCxn id="60" idx="0"/>
          </p:cNvCxnSpPr>
          <p:nvPr/>
        </p:nvCxnSpPr>
        <p:spPr>
          <a:xfrm>
            <a:off x="6573897" y="2956492"/>
            <a:ext cx="815705" cy="1625091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/>
          <p:cNvGrpSpPr/>
          <p:nvPr/>
        </p:nvGrpSpPr>
        <p:grpSpPr>
          <a:xfrm>
            <a:off x="3586399" y="2424251"/>
            <a:ext cx="2987498" cy="1064482"/>
            <a:chOff x="3849188" y="3420432"/>
            <a:chExt cx="2987498" cy="1064482"/>
          </a:xfrm>
        </p:grpSpPr>
        <p:sp>
          <p:nvSpPr>
            <p:cNvPr id="11" name="Rectángulo redondeado 1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1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bject 14"/>
            <p:cNvSpPr txBox="1"/>
            <p:nvPr/>
          </p:nvSpPr>
          <p:spPr>
            <a:xfrm>
              <a:off x="4848381" y="3806800"/>
              <a:ext cx="1988305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err="1" smtClean="0">
                  <a:solidFill>
                    <a:srgbClr val="505050"/>
                  </a:solidFill>
                </a:rPr>
                <a:t>app.component.ts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137125" y="4194818"/>
            <a:ext cx="2987498" cy="1064482"/>
            <a:chOff x="3849188" y="3420432"/>
            <a:chExt cx="2987498" cy="1064482"/>
          </a:xfrm>
        </p:grpSpPr>
        <p:sp>
          <p:nvSpPr>
            <p:cNvPr id="46" name="Rectángulo redondeado 45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7" name="Conector recto 46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bject 14"/>
            <p:cNvSpPr txBox="1"/>
            <p:nvPr/>
          </p:nvSpPr>
          <p:spPr>
            <a:xfrm>
              <a:off x="4848381" y="3806800"/>
              <a:ext cx="1988305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err="1" smtClean="0">
                  <a:solidFill>
                    <a:srgbClr val="505050"/>
                  </a:solidFill>
                </a:rPr>
                <a:t>app.component.ts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5080148" y="4195215"/>
            <a:ext cx="3619715" cy="1064482"/>
            <a:chOff x="3849188" y="3420432"/>
            <a:chExt cx="3619715" cy="1064482"/>
          </a:xfrm>
        </p:grpSpPr>
        <p:sp>
          <p:nvSpPr>
            <p:cNvPr id="54" name="Rectángulo redondeado 53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5" name="Conector recto 54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bject 14"/>
            <p:cNvSpPr txBox="1"/>
            <p:nvPr/>
          </p:nvSpPr>
          <p:spPr>
            <a:xfrm>
              <a:off x="4848381" y="3806800"/>
              <a:ext cx="2620522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err="1">
                  <a:solidFill>
                    <a:srgbClr val="505050"/>
                  </a:solidFill>
                </a:rPr>
                <a:t>i</a:t>
              </a:r>
              <a:r>
                <a:rPr lang="es-ES" b="1" dirty="0" err="1" smtClean="0">
                  <a:solidFill>
                    <a:srgbClr val="505050"/>
                  </a:solidFill>
                </a:rPr>
                <a:t>tem-list.component.ts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sp>
        <p:nvSpPr>
          <p:cNvPr id="69" name="Rectángulo 68"/>
          <p:cNvSpPr/>
          <p:nvPr/>
        </p:nvSpPr>
        <p:spPr>
          <a:xfrm>
            <a:off x="1017480" y="5360555"/>
            <a:ext cx="357476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This component contains our page header.</a:t>
            </a:r>
            <a:endParaRPr lang="es-ES" sz="1400" dirty="0">
              <a:solidFill>
                <a:srgbClr val="505050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4992205" y="5360555"/>
            <a:ext cx="357476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This contains our list of </a:t>
            </a:r>
            <a:r>
              <a:rPr lang="en-US" sz="1400" dirty="0" smtClean="0">
                <a:solidFill>
                  <a:srgbClr val="505050"/>
                </a:solidFill>
              </a:rPr>
              <a:t>item.</a:t>
            </a:r>
            <a:endParaRPr lang="es-E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654177" y="1319056"/>
            <a:ext cx="3774558" cy="396874"/>
          </a:xfrm>
        </p:spPr>
        <p:txBody>
          <a:bodyPr/>
          <a:lstStyle/>
          <a:p>
            <a:r>
              <a:rPr lang="es-ES" dirty="0" smtClean="0"/>
              <a:t>Taller de Angular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07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08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5"/>
          </p:nvPr>
        </p:nvSpPr>
        <p:spPr>
          <a:xfrm>
            <a:off x="804964" y="3229342"/>
            <a:ext cx="1176236" cy="710777"/>
          </a:xfrm>
        </p:spPr>
        <p:txBody>
          <a:bodyPr/>
          <a:lstStyle/>
          <a:p>
            <a:r>
              <a:rPr lang="es-ES" dirty="0" err="1" smtClean="0"/>
              <a:t>Property</a:t>
            </a:r>
            <a:r>
              <a:rPr lang="es-ES" dirty="0" smtClean="0"/>
              <a:t> &amp;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endParaRPr lang="es-ES" dirty="0" smtClean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 smtClean="0"/>
              <a:t>Event</a:t>
            </a:r>
            <a:endParaRPr lang="es-ES" dirty="0" smtClean="0"/>
          </a:p>
          <a:p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7"/>
          </p:nvPr>
        </p:nvSpPr>
        <p:spPr>
          <a:xfrm>
            <a:off x="3388383" y="3229341"/>
            <a:ext cx="1129188" cy="710777"/>
          </a:xfrm>
        </p:spPr>
        <p:txBody>
          <a:bodyPr/>
          <a:lstStyle/>
          <a:p>
            <a:r>
              <a:rPr lang="es-ES" dirty="0" err="1" smtClean="0"/>
              <a:t>Two-way</a:t>
            </a:r>
            <a:endParaRPr lang="es-ES" dirty="0" smtClean="0"/>
          </a:p>
          <a:p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 smtClean="0"/>
              <a:t>Service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9"/>
          </p:nvPr>
        </p:nvSpPr>
        <p:spPr>
          <a:xfrm>
            <a:off x="5993144" y="3239132"/>
            <a:ext cx="1147886" cy="700985"/>
          </a:xfrm>
        </p:spPr>
        <p:txBody>
          <a:bodyPr/>
          <a:lstStyle/>
          <a:p>
            <a:r>
              <a:rPr lang="es-ES" sz="1200" dirty="0" smtClean="0"/>
              <a:t>HTTP</a:t>
            </a:r>
            <a:endParaRPr lang="es-ES" sz="1200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smtClean="0"/>
              <a:t>09</a:t>
            </a:r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6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Our New Component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 need to create a item-</a:t>
            </a:r>
            <a:r>
              <a:rPr lang="en-US" sz="1400" dirty="0" err="1" smtClean="0">
                <a:solidFill>
                  <a:srgbClr val="505050"/>
                </a:solidFill>
              </a:rPr>
              <a:t>list.component.ts</a:t>
            </a:r>
            <a:endParaRPr lang="en-US" sz="1400" dirty="0" smtClean="0">
              <a:solidFill>
                <a:srgbClr val="505050"/>
              </a:solidFill>
            </a:endParaRPr>
          </a:p>
          <a:p>
            <a:endParaRPr lang="en-US" sz="1400" dirty="0">
              <a:solidFill>
                <a:srgbClr val="505050"/>
              </a:solidFill>
            </a:endParaRPr>
          </a:p>
          <a:p>
            <a:r>
              <a:rPr lang="en-US" sz="1400" dirty="0" smtClean="0">
                <a:solidFill>
                  <a:srgbClr val="505050"/>
                </a:solidFill>
              </a:rPr>
              <a:t>Let’s use Angular-CLI again!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406243" y="2601224"/>
            <a:ext cx="8324070" cy="246221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ng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g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component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item-list</a:t>
            </a:r>
            <a:endParaRPr kumimoji="0" lang="es-ES" altLang="es-ES" sz="16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1" y="3358896"/>
            <a:ext cx="690529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8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Splitting Out </a:t>
            </a:r>
            <a:r>
              <a:rPr lang="en-US" dirty="0" smtClean="0"/>
              <a:t>Our Item List Component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Moving code from </a:t>
            </a:r>
            <a:r>
              <a:rPr lang="en-US" sz="1400" dirty="0" err="1" smtClean="0">
                <a:solidFill>
                  <a:srgbClr val="505050"/>
                </a:solidFill>
              </a:rPr>
              <a:t>app.component.ts</a:t>
            </a:r>
            <a:r>
              <a:rPr lang="en-US" sz="1400" dirty="0" smtClean="0">
                <a:solidFill>
                  <a:srgbClr val="505050"/>
                </a:solidFill>
              </a:rPr>
              <a:t> to item-</a:t>
            </a:r>
            <a:r>
              <a:rPr lang="en-US" sz="1400" dirty="0" err="1" smtClean="0">
                <a:solidFill>
                  <a:srgbClr val="505050"/>
                </a:solidFill>
              </a:rPr>
              <a:t>list.component.ts</a:t>
            </a:r>
            <a:r>
              <a:rPr lang="en-US" sz="1400" dirty="0" smtClean="0">
                <a:solidFill>
                  <a:srgbClr val="505050"/>
                </a:solidFill>
              </a:rPr>
              <a:t> and code from app.component.html to item-list.component.html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287559"/>
            <a:ext cx="4014924" cy="40312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17" y="2905867"/>
            <a:ext cx="3657872" cy="2498249"/>
          </a:xfrm>
          <a:prstGeom prst="rect">
            <a:avLst/>
          </a:prstGeom>
        </p:spPr>
      </p:pic>
      <p:cxnSp>
        <p:nvCxnSpPr>
          <p:cNvPr id="10" name="Conector curvado 9"/>
          <p:cNvCxnSpPr>
            <a:stCxn id="8" idx="3"/>
            <a:endCxn id="5" idx="2"/>
          </p:cNvCxnSpPr>
          <p:nvPr/>
        </p:nvCxnSpPr>
        <p:spPr>
          <a:xfrm>
            <a:off x="4421167" y="4303198"/>
            <a:ext cx="2606786" cy="1100918"/>
          </a:xfrm>
          <a:prstGeom prst="curvedConnector4">
            <a:avLst>
              <a:gd name="adj1" fmla="val 14920"/>
              <a:gd name="adj2" fmla="val 12076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5677989" y="3413045"/>
            <a:ext cx="2447108" cy="21843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199017" y="2433545"/>
            <a:ext cx="145433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New Selector</a:t>
            </a:r>
          </a:p>
        </p:txBody>
      </p:sp>
      <p:cxnSp>
        <p:nvCxnSpPr>
          <p:cNvPr id="19" name="Conector curvado 18"/>
          <p:cNvCxnSpPr>
            <a:stCxn id="18" idx="3"/>
          </p:cNvCxnSpPr>
          <p:nvPr/>
        </p:nvCxnSpPr>
        <p:spPr>
          <a:xfrm>
            <a:off x="6653349" y="2587434"/>
            <a:ext cx="243976" cy="801043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68" y="5180021"/>
            <a:ext cx="2924886" cy="1316573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Splitting Out </a:t>
            </a:r>
            <a:r>
              <a:rPr lang="en-US" dirty="0" smtClean="0"/>
              <a:t>Our Item List Component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Components are meant to be reusable, so we could </a:t>
            </a:r>
            <a:endParaRPr lang="en-US" sz="1400" dirty="0" smtClean="0">
              <a:solidFill>
                <a:srgbClr val="505050"/>
              </a:solidFill>
            </a:endParaRPr>
          </a:p>
          <a:p>
            <a:r>
              <a:rPr lang="en-US" sz="1400" dirty="0" smtClean="0">
                <a:solidFill>
                  <a:srgbClr val="505050"/>
                </a:solidFill>
              </a:rPr>
              <a:t>use </a:t>
            </a:r>
            <a:r>
              <a:rPr lang="en-US" sz="1400" dirty="0">
                <a:solidFill>
                  <a:srgbClr val="505050"/>
                </a:solidFill>
              </a:rPr>
              <a:t>them  in diﬀerent parts of our application.</a:t>
            </a:r>
          </a:p>
        </p:txBody>
      </p:sp>
      <p:cxnSp>
        <p:nvCxnSpPr>
          <p:cNvPr id="19" name="Conector curvado 18"/>
          <p:cNvCxnSpPr>
            <a:stCxn id="23" idx="3"/>
            <a:endCxn id="6" idx="1"/>
          </p:cNvCxnSpPr>
          <p:nvPr/>
        </p:nvCxnSpPr>
        <p:spPr>
          <a:xfrm flipV="1">
            <a:off x="3523656" y="6012739"/>
            <a:ext cx="1507725" cy="156753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917" y="1475417"/>
            <a:ext cx="4078323" cy="364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81" y="5258175"/>
            <a:ext cx="3415393" cy="15091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2" y="2359986"/>
            <a:ext cx="3260270" cy="1871328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1549533" y="6043218"/>
            <a:ext cx="1974123" cy="2525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8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06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Mocks</a:t>
            </a:r>
            <a:r>
              <a:rPr lang="es-ES" dirty="0" smtClean="0"/>
              <a:t> &amp; </a:t>
            </a:r>
            <a:r>
              <a:rPr lang="es-ES" dirty="0" err="1" smtClean="0"/>
              <a:t>Models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56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4328091"/>
            <a:ext cx="3229927" cy="232450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05050"/>
                </a:solidFill>
              </a:rPr>
              <a:t>TypeScript</a:t>
            </a:r>
            <a:r>
              <a:rPr lang="en-US" sz="1400" dirty="0">
                <a:solidFill>
                  <a:srgbClr val="505050"/>
                </a:solidFill>
              </a:rPr>
              <a:t> gives us the ability to be more object oriented with our data, so let’s create a </a:t>
            </a:r>
            <a:r>
              <a:rPr lang="en-US" sz="1400" dirty="0" smtClean="0">
                <a:solidFill>
                  <a:srgbClr val="505050"/>
                </a:solidFill>
              </a:rPr>
              <a:t>model.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More Object Oriented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6" name="Conector curvado 15"/>
          <p:cNvCxnSpPr>
            <a:stCxn id="17" idx="2"/>
          </p:cNvCxnSpPr>
          <p:nvPr/>
        </p:nvCxnSpPr>
        <p:spPr>
          <a:xfrm rot="5400000">
            <a:off x="6161636" y="3716816"/>
            <a:ext cx="313113" cy="3012990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06243" y="2208808"/>
            <a:ext cx="8324070" cy="246221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ng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g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class</a:t>
            </a:r>
            <a:r>
              <a:rPr lang="es-ES" altLang="es-ES" sz="16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s-ES" altLang="es-ES" sz="1600" dirty="0" err="1">
                <a:solidFill>
                  <a:srgbClr val="24292E"/>
                </a:solidFill>
                <a:latin typeface="SFMono-Regular"/>
              </a:rPr>
              <a:t>i</a:t>
            </a:r>
            <a:r>
              <a:rPr lang="es-ES" altLang="es-ES" sz="1600" dirty="0" err="1" smtClean="0">
                <a:solidFill>
                  <a:srgbClr val="24292E"/>
                </a:solidFill>
                <a:latin typeface="SFMono-Regular"/>
              </a:rPr>
              <a:t>tem.model</a:t>
            </a:r>
            <a:endParaRPr kumimoji="0" lang="es-ES" altLang="es-ES" sz="16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06" y="2622669"/>
            <a:ext cx="5233050" cy="1537782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6573897" y="4328091"/>
            <a:ext cx="250158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Thanks to </a:t>
            </a:r>
            <a:r>
              <a:rPr lang="en-US" sz="1400" dirty="0" err="1" smtClean="0">
                <a:solidFill>
                  <a:srgbClr val="505050"/>
                </a:solidFill>
              </a:rPr>
              <a:t>TypeScript</a:t>
            </a:r>
            <a:r>
              <a:rPr lang="en-US" sz="1400" dirty="0" smtClean="0">
                <a:solidFill>
                  <a:srgbClr val="505050"/>
                </a:solidFill>
              </a:rPr>
              <a:t> we’re declaring </a:t>
            </a:r>
            <a:r>
              <a:rPr lang="en-US" sz="1400" dirty="0">
                <a:solidFill>
                  <a:srgbClr val="505050"/>
                </a:solidFill>
              </a:rPr>
              <a:t>what type each of our properties are. </a:t>
            </a:r>
            <a:endParaRPr lang="en-US" sz="1400" dirty="0" smtClean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9" y="1667707"/>
            <a:ext cx="4338868" cy="2870068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smtClean="0"/>
              <a:t>Model </a:t>
            </a:r>
            <a:r>
              <a:rPr lang="en-US" dirty="0"/>
              <a:t>&amp; Deﬁne Type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6" name="Conector curvado 15"/>
          <p:cNvCxnSpPr>
            <a:stCxn id="17" idx="2"/>
            <a:endCxn id="13" idx="3"/>
          </p:cNvCxnSpPr>
          <p:nvPr/>
        </p:nvCxnSpPr>
        <p:spPr>
          <a:xfrm rot="5400000">
            <a:off x="5099151" y="-42858"/>
            <a:ext cx="405097" cy="4016166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058992" y="1454900"/>
            <a:ext cx="250158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Import the Item Model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22811" y="2041500"/>
            <a:ext cx="2570805" cy="2525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1462447" y="3352269"/>
            <a:ext cx="740519" cy="2525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curvado 19"/>
          <p:cNvCxnSpPr>
            <a:stCxn id="21" idx="2"/>
            <a:endCxn id="15" idx="3"/>
          </p:cNvCxnSpPr>
          <p:nvPr/>
        </p:nvCxnSpPr>
        <p:spPr>
          <a:xfrm rot="5400000">
            <a:off x="4477733" y="894687"/>
            <a:ext cx="309089" cy="4858622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5810798" y="2646234"/>
            <a:ext cx="2501580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Tells </a:t>
            </a:r>
            <a:r>
              <a:rPr lang="en-US" sz="1400" dirty="0" err="1" smtClean="0">
                <a:solidFill>
                  <a:srgbClr val="505050"/>
                </a:solidFill>
              </a:rPr>
              <a:t>TypeScript</a:t>
            </a:r>
            <a:r>
              <a:rPr lang="en-US" sz="1400" dirty="0" smtClean="0">
                <a:solidFill>
                  <a:srgbClr val="505050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to treat  this like </a:t>
            </a:r>
            <a:r>
              <a:rPr lang="en-US" sz="1400" dirty="0" smtClean="0">
                <a:solidFill>
                  <a:srgbClr val="505050"/>
                </a:solidFill>
              </a:rPr>
              <a:t>an array of Items</a:t>
            </a:r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624" y="3857829"/>
            <a:ext cx="3229927" cy="23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9" y="1667707"/>
            <a:ext cx="4542854" cy="3005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Nothing Else Needs to Change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722811" y="2041500"/>
            <a:ext cx="2570805" cy="2525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1462447" y="3352269"/>
            <a:ext cx="740519" cy="2525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211" y="1667707"/>
            <a:ext cx="2837586" cy="20421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18" y="4730064"/>
            <a:ext cx="4542855" cy="195811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018" y="3756983"/>
            <a:ext cx="2191551" cy="29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7" y="2422332"/>
            <a:ext cx="4720386" cy="3275662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Eventually we want to call out to a web service (API) to get the item list, so it’s a good practice to move our mock (fake) data out into its own ﬁle.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Cleaning Up Our Mock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cxnSp>
        <p:nvCxnSpPr>
          <p:cNvPr id="16" name="Conector curvado 15"/>
          <p:cNvCxnSpPr>
            <a:stCxn id="5" idx="0"/>
            <a:endCxn id="19" idx="3"/>
          </p:cNvCxnSpPr>
          <p:nvPr/>
        </p:nvCxnSpPr>
        <p:spPr>
          <a:xfrm rot="16200000" flipH="1" flipV="1">
            <a:off x="4708374" y="315599"/>
            <a:ext cx="586737" cy="4804039"/>
          </a:xfrm>
          <a:prstGeom prst="curvedConnector4">
            <a:avLst>
              <a:gd name="adj1" fmla="val -38961"/>
              <a:gd name="adj2" fmla="val 6642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5850772" y="5806223"/>
            <a:ext cx="326678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Notice we use </a:t>
            </a:r>
            <a:r>
              <a:rPr lang="en-US" sz="1400" dirty="0" err="1">
                <a:solidFill>
                  <a:srgbClr val="505050"/>
                </a:solidFill>
              </a:rPr>
              <a:t>const</a:t>
            </a:r>
            <a:r>
              <a:rPr lang="en-US" sz="1400" dirty="0">
                <a:solidFill>
                  <a:srgbClr val="505050"/>
                </a:solidFill>
              </a:rPr>
              <a:t> instead of let </a:t>
            </a:r>
            <a:r>
              <a:rPr lang="en-US" sz="1400" dirty="0" smtClean="0">
                <a:solidFill>
                  <a:srgbClr val="505050"/>
                </a:solidFill>
              </a:rPr>
              <a:t>—that </a:t>
            </a:r>
            <a:r>
              <a:rPr lang="en-US" sz="1400" dirty="0">
                <a:solidFill>
                  <a:srgbClr val="505050"/>
                </a:solidFill>
              </a:rPr>
              <a:t>makes sure </a:t>
            </a:r>
            <a:r>
              <a:rPr lang="en-US" sz="1400" dirty="0" smtClean="0">
                <a:solidFill>
                  <a:srgbClr val="505050"/>
                </a:solidFill>
              </a:rPr>
              <a:t>items can't  </a:t>
            </a:r>
            <a:r>
              <a:rPr lang="en-US" sz="1400" dirty="0">
                <a:solidFill>
                  <a:srgbClr val="505050"/>
                </a:solidFill>
              </a:rPr>
              <a:t>be reassigned.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721" y="2424251"/>
            <a:ext cx="3156082" cy="3273743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670561" y="2917370"/>
            <a:ext cx="1929162" cy="1872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curvado 19"/>
          <p:cNvCxnSpPr>
            <a:stCxn id="17" idx="1"/>
            <a:endCxn id="21" idx="1"/>
          </p:cNvCxnSpPr>
          <p:nvPr/>
        </p:nvCxnSpPr>
        <p:spPr>
          <a:xfrm rot="10800000" flipH="1">
            <a:off x="5850772" y="2991237"/>
            <a:ext cx="348860" cy="3184319"/>
          </a:xfrm>
          <a:prstGeom prst="curvedConnector3">
            <a:avLst>
              <a:gd name="adj1" fmla="val -6552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6199632" y="2877867"/>
            <a:ext cx="802059" cy="22673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239527" y="5821782"/>
            <a:ext cx="5333959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505050"/>
                </a:solidFill>
              </a:rPr>
              <a:t>ngOnInit</a:t>
            </a:r>
            <a:r>
              <a:rPr lang="en-US" sz="1400" dirty="0">
                <a:solidFill>
                  <a:srgbClr val="505050"/>
                </a:solidFill>
              </a:rPr>
              <a:t> is invoked after the component is constructed and is the best place to  initialize property values.</a:t>
            </a:r>
          </a:p>
          <a:p>
            <a:r>
              <a:rPr lang="en-US" sz="1100" i="1" dirty="0" smtClean="0">
                <a:solidFill>
                  <a:srgbClr val="505050"/>
                </a:solidFill>
              </a:rPr>
              <a:t>We could have initialized in the constructor, but that’d be harder to test</a:t>
            </a:r>
            <a:r>
              <a:rPr lang="en-US" sz="1100" i="1" dirty="0">
                <a:solidFill>
                  <a:srgbClr val="505050"/>
                </a:solidFill>
              </a:rPr>
              <a:t>.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735875" y="4489779"/>
            <a:ext cx="1563188" cy="53245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curvado 24"/>
          <p:cNvCxnSpPr>
            <a:stCxn id="23" idx="1"/>
            <a:endCxn id="24" idx="1"/>
          </p:cNvCxnSpPr>
          <p:nvPr/>
        </p:nvCxnSpPr>
        <p:spPr>
          <a:xfrm rot="10800000" flipH="1">
            <a:off x="239527" y="4756009"/>
            <a:ext cx="496348" cy="1419716"/>
          </a:xfrm>
          <a:prstGeom prst="curvedConnector3">
            <a:avLst>
              <a:gd name="adj1" fmla="val -4605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7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didn’t add any more functionality, but our  code became a lot easier to maintain and scale.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 still works after refactoring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613" y="2067520"/>
            <a:ext cx="2959227" cy="395796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656" y="2097541"/>
            <a:ext cx="2543175" cy="29908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17412" y="6192798"/>
            <a:ext cx="6949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It’s a good practice to keep your mock data </a:t>
            </a:r>
            <a:r>
              <a:rPr lang="en-US" sz="1400" dirty="0" smtClean="0">
                <a:solidFill>
                  <a:srgbClr val="505050"/>
                </a:solidFill>
              </a:rPr>
              <a:t>separate from </a:t>
            </a:r>
            <a:r>
              <a:rPr lang="en-US" sz="1400" dirty="0">
                <a:solidFill>
                  <a:srgbClr val="505050"/>
                </a:solidFill>
              </a:rPr>
              <a:t>your model and your  components, in its own ﬁle.</a:t>
            </a:r>
          </a:p>
        </p:txBody>
      </p:sp>
    </p:spTree>
    <p:extLst>
      <p:ext uri="{BB962C8B-B14F-4D97-AF65-F5344CB8AC3E}">
        <p14:creationId xmlns:p14="http://schemas.microsoft.com/office/powerpoint/2010/main" val="1715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07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Property</a:t>
            </a:r>
            <a:r>
              <a:rPr lang="es-ES" dirty="0" smtClean="0"/>
              <a:t> &amp;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67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02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520026" y="4445102"/>
            <a:ext cx="1404938" cy="650400"/>
          </a:xfrm>
        </p:spPr>
        <p:txBody>
          <a:bodyPr/>
          <a:lstStyle/>
          <a:p>
            <a:r>
              <a:rPr lang="es-ES" dirty="0" smtClean="0"/>
              <a:t>Angular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61" y="5184364"/>
            <a:ext cx="1602517" cy="16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Not having to work with more complex HTML has been nice as we’ve learned Angular,  but now we’re going to implement a better design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some design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6276660" y="3587721"/>
            <a:ext cx="250158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We’ll be adding the images and item quantity after styling our code.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6" y="2541264"/>
            <a:ext cx="4874557" cy="3570242"/>
          </a:xfrm>
          <a:prstGeom prst="rect">
            <a:avLst/>
          </a:prstGeom>
          <a:ln w="34925">
            <a:solidFill>
              <a:schemeClr val="bg2"/>
            </a:solidFill>
          </a:ln>
        </p:spPr>
      </p:pic>
      <p:cxnSp>
        <p:nvCxnSpPr>
          <p:cNvPr id="12" name="Conector curvado 11"/>
          <p:cNvCxnSpPr>
            <a:stCxn id="17" idx="2"/>
          </p:cNvCxnSpPr>
          <p:nvPr/>
        </p:nvCxnSpPr>
        <p:spPr>
          <a:xfrm rot="5400000">
            <a:off x="6257844" y="3554943"/>
            <a:ext cx="498164" cy="2041049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</a:t>
            </a:r>
            <a:r>
              <a:rPr lang="en-US" sz="1400" dirty="0" smtClean="0">
                <a:solidFill>
                  <a:srgbClr val="505050"/>
                </a:solidFill>
              </a:rPr>
              <a:t>can </a:t>
            </a:r>
            <a:r>
              <a:rPr lang="en-US" sz="1400" dirty="0">
                <a:solidFill>
                  <a:srgbClr val="505050"/>
                </a:solidFill>
              </a:rPr>
              <a:t>add global styles to </a:t>
            </a:r>
            <a:r>
              <a:rPr lang="en-US" sz="1400" i="1" dirty="0" smtClean="0">
                <a:solidFill>
                  <a:srgbClr val="505050"/>
                </a:solidFill>
              </a:rPr>
              <a:t>styles.css</a:t>
            </a:r>
            <a:r>
              <a:rPr lang="en-US" sz="1400" dirty="0" smtClean="0">
                <a:solidFill>
                  <a:srgbClr val="505050"/>
                </a:solidFill>
              </a:rPr>
              <a:t> file and the other </a:t>
            </a:r>
            <a:r>
              <a:rPr lang="en-US" sz="1400" dirty="0" err="1" smtClean="0">
                <a:solidFill>
                  <a:srgbClr val="505050"/>
                </a:solidFill>
              </a:rPr>
              <a:t>css</a:t>
            </a:r>
            <a:r>
              <a:rPr lang="en-US" sz="1400" dirty="0" smtClean="0">
                <a:solidFill>
                  <a:srgbClr val="505050"/>
                </a:solidFill>
              </a:rPr>
              <a:t> code to the specific </a:t>
            </a:r>
            <a:r>
              <a:rPr lang="en-US" sz="1400" dirty="0" err="1" smtClean="0">
                <a:solidFill>
                  <a:srgbClr val="505050"/>
                </a:solidFill>
              </a:rPr>
              <a:t>css</a:t>
            </a:r>
            <a:r>
              <a:rPr lang="en-US" sz="1400" dirty="0" smtClean="0">
                <a:solidFill>
                  <a:srgbClr val="505050"/>
                </a:solidFill>
              </a:rPr>
              <a:t> component file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Moving the CSS to right files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323107" y="2879832"/>
            <a:ext cx="125079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Global styles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454331" y="2523239"/>
            <a:ext cx="2116183" cy="1064482"/>
            <a:chOff x="3849188" y="3420432"/>
            <a:chExt cx="2116183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bject 14"/>
            <p:cNvSpPr txBox="1"/>
            <p:nvPr/>
          </p:nvSpPr>
          <p:spPr>
            <a:xfrm>
              <a:off x="4848381" y="3806800"/>
              <a:ext cx="1116990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>
                  <a:solidFill>
                    <a:srgbClr val="505050"/>
                  </a:solidFill>
                </a:rPr>
                <a:t>s</a:t>
              </a:r>
              <a:r>
                <a:rPr lang="es-ES" b="1" dirty="0" smtClean="0">
                  <a:solidFill>
                    <a:srgbClr val="505050"/>
                  </a:solidFill>
                </a:rPr>
                <a:t>tyles.css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20" name="Conector curvado 19"/>
          <p:cNvCxnSpPr>
            <a:stCxn id="17" idx="0"/>
            <a:endCxn id="19" idx="0"/>
          </p:cNvCxnSpPr>
          <p:nvPr/>
        </p:nvCxnSpPr>
        <p:spPr>
          <a:xfrm rot="16200000" flipH="1" flipV="1">
            <a:off x="4465373" y="1426477"/>
            <a:ext cx="29775" cy="2936483"/>
          </a:xfrm>
          <a:prstGeom prst="curvedConnector3">
            <a:avLst>
              <a:gd name="adj1" fmla="val -76775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5323107" y="4828144"/>
            <a:ext cx="325483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Specific CSS code for the component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1454331" y="4471551"/>
            <a:ext cx="3703085" cy="1064482"/>
            <a:chOff x="3849188" y="3420432"/>
            <a:chExt cx="3703085" cy="1064482"/>
          </a:xfrm>
        </p:grpSpPr>
        <p:sp>
          <p:nvSpPr>
            <p:cNvPr id="23" name="Rectángulo redondeado 2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4" name="Conector recto 2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bject 14"/>
            <p:cNvSpPr txBox="1"/>
            <p:nvPr/>
          </p:nvSpPr>
          <p:spPr>
            <a:xfrm>
              <a:off x="4848380" y="3806800"/>
              <a:ext cx="2703893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>
                  <a:solidFill>
                    <a:srgbClr val="505050"/>
                  </a:solidFill>
                </a:rPr>
                <a:t>i</a:t>
              </a:r>
              <a:r>
                <a:rPr lang="es-ES" b="1" dirty="0" smtClean="0">
                  <a:solidFill>
                    <a:srgbClr val="505050"/>
                  </a:solidFill>
                </a:rPr>
                <a:t>tem-list.component.css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30" name="Conector curvado 29"/>
          <p:cNvCxnSpPr>
            <a:stCxn id="21" idx="0"/>
            <a:endCxn id="29" idx="0"/>
          </p:cNvCxnSpPr>
          <p:nvPr/>
        </p:nvCxnSpPr>
        <p:spPr>
          <a:xfrm rot="16200000" flipH="1" flipV="1">
            <a:off x="5363110" y="3270503"/>
            <a:ext cx="29775" cy="3145055"/>
          </a:xfrm>
          <a:prstGeom prst="curvedConnector3">
            <a:avLst>
              <a:gd name="adj1" fmla="val -76775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1920886" y="5993520"/>
            <a:ext cx="534271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HTML may be changed too if we use some specific CSS class</a:t>
            </a: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Current App With Styles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4" y="1695002"/>
            <a:ext cx="8374806" cy="3521433"/>
          </a:xfrm>
          <a:prstGeom prst="rect">
            <a:avLst/>
          </a:prstGeom>
          <a:ln w="34925">
            <a:solidFill>
              <a:schemeClr val="bg2"/>
            </a:solidFill>
          </a:ln>
        </p:spPr>
      </p:pic>
      <p:sp>
        <p:nvSpPr>
          <p:cNvPr id="31" name="Rectángulo 30"/>
          <p:cNvSpPr/>
          <p:nvPr/>
        </p:nvSpPr>
        <p:spPr>
          <a:xfrm>
            <a:off x="1865769" y="5648827"/>
            <a:ext cx="50453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Better design, but </a:t>
            </a:r>
            <a:r>
              <a:rPr lang="en-US" sz="2400" dirty="0" smtClean="0">
                <a:solidFill>
                  <a:srgbClr val="505050"/>
                </a:solidFill>
              </a:rPr>
              <a:t>how we bring images in?</a:t>
            </a:r>
            <a:endParaRPr lang="en-US" sz="2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When using a web framework like Angular that abstracts your code from HTML, there  are a few diﬀerent ways that data can ﬂow.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Ways Data Can Flow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1049329" y="2697873"/>
            <a:ext cx="538224" cy="620555"/>
            <a:chOff x="3849188" y="3420432"/>
            <a:chExt cx="879565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curvado 19"/>
          <p:cNvCxnSpPr/>
          <p:nvPr/>
        </p:nvCxnSpPr>
        <p:spPr>
          <a:xfrm flipV="1">
            <a:off x="1786303" y="2988413"/>
            <a:ext cx="1538210" cy="1734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4796359" y="2736879"/>
            <a:ext cx="325483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Like we’ve been doing with </a:t>
            </a:r>
            <a:r>
              <a:rPr lang="en-US" sz="1400" dirty="0" smtClean="0">
                <a:solidFill>
                  <a:srgbClr val="505050"/>
                </a:solidFill>
              </a:rPr>
              <a:t>properties </a:t>
            </a:r>
            <a:r>
              <a:rPr lang="en-US" sz="1400" dirty="0">
                <a:solidFill>
                  <a:srgbClr val="505050"/>
                </a:solidFill>
              </a:rPr>
              <a:t>from our </a:t>
            </a:r>
            <a:r>
              <a:rPr lang="en-US" sz="1400" dirty="0" smtClean="0">
                <a:solidFill>
                  <a:srgbClr val="505050"/>
                </a:solidFill>
              </a:rPr>
              <a:t>components</a:t>
            </a:r>
            <a:endParaRPr lang="en-US" sz="1400" dirty="0">
              <a:solidFill>
                <a:srgbClr val="505050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3488716" y="2608864"/>
            <a:ext cx="788277" cy="798574"/>
            <a:chOff x="5551412" y="3872823"/>
            <a:chExt cx="1576554" cy="1724297"/>
          </a:xfrm>
        </p:grpSpPr>
        <p:sp>
          <p:nvSpPr>
            <p:cNvPr id="32" name="Rectángulo redondeado 3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3" name="Conector recto 3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41" name="object 14"/>
          <p:cNvSpPr txBox="1"/>
          <p:nvPr/>
        </p:nvSpPr>
        <p:spPr>
          <a:xfrm>
            <a:off x="1538824" y="2209441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JavaScript to HTML</a:t>
            </a:r>
            <a:endParaRPr b="1" dirty="0">
              <a:solidFill>
                <a:srgbClr val="505050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1049329" y="4060579"/>
            <a:ext cx="538224" cy="620555"/>
            <a:chOff x="3849188" y="3420432"/>
            <a:chExt cx="879565" cy="1064482"/>
          </a:xfrm>
        </p:grpSpPr>
        <p:sp>
          <p:nvSpPr>
            <p:cNvPr id="43" name="Rectángulo redondeado 4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4" name="Conector recto 4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curvado 48"/>
          <p:cNvCxnSpPr/>
          <p:nvPr/>
        </p:nvCxnSpPr>
        <p:spPr>
          <a:xfrm rot="10800000">
            <a:off x="1717077" y="4403156"/>
            <a:ext cx="1564439" cy="3030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49"/>
          <p:cNvSpPr/>
          <p:nvPr/>
        </p:nvSpPr>
        <p:spPr>
          <a:xfrm>
            <a:off x="4796359" y="4279569"/>
            <a:ext cx="325483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Like a mouse click, hover or key press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3439987" y="4006189"/>
            <a:ext cx="788277" cy="798574"/>
            <a:chOff x="5551412" y="3872823"/>
            <a:chExt cx="1576554" cy="1724297"/>
          </a:xfrm>
        </p:grpSpPr>
        <p:sp>
          <p:nvSpPr>
            <p:cNvPr id="52" name="Rectángulo redondeado 5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59" name="object 14"/>
          <p:cNvSpPr txBox="1"/>
          <p:nvPr/>
        </p:nvSpPr>
        <p:spPr>
          <a:xfrm>
            <a:off x="1490095" y="3606766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HTML to JavaScript</a:t>
            </a:r>
            <a:endParaRPr b="1" dirty="0">
              <a:solidFill>
                <a:srgbClr val="505050"/>
              </a:solidFill>
            </a:endParaRPr>
          </a:p>
        </p:txBody>
      </p:sp>
      <p:grpSp>
        <p:nvGrpSpPr>
          <p:cNvPr id="60" name="Grupo 59"/>
          <p:cNvGrpSpPr/>
          <p:nvPr/>
        </p:nvGrpSpPr>
        <p:grpSpPr>
          <a:xfrm>
            <a:off x="1049329" y="5395657"/>
            <a:ext cx="538224" cy="620555"/>
            <a:chOff x="3849188" y="3420432"/>
            <a:chExt cx="879565" cy="1064482"/>
          </a:xfrm>
        </p:grpSpPr>
        <p:sp>
          <p:nvSpPr>
            <p:cNvPr id="61" name="Rectángulo redondeado 6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2" name="Conector recto 6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Conector curvado 66"/>
          <p:cNvCxnSpPr/>
          <p:nvPr/>
        </p:nvCxnSpPr>
        <p:spPr>
          <a:xfrm flipV="1">
            <a:off x="1747658" y="5544234"/>
            <a:ext cx="1544154" cy="3125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/>
          <p:cNvSpPr/>
          <p:nvPr/>
        </p:nvSpPr>
        <p:spPr>
          <a:xfrm>
            <a:off x="4796359" y="5523153"/>
            <a:ext cx="359870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Like a text box, that should stay in sync</a:t>
            </a:r>
          </a:p>
        </p:txBody>
      </p:sp>
      <p:grpSp>
        <p:nvGrpSpPr>
          <p:cNvPr id="69" name="Grupo 68"/>
          <p:cNvGrpSpPr/>
          <p:nvPr/>
        </p:nvGrpSpPr>
        <p:grpSpPr>
          <a:xfrm>
            <a:off x="3438088" y="5358706"/>
            <a:ext cx="788277" cy="798574"/>
            <a:chOff x="5551412" y="3872823"/>
            <a:chExt cx="1576554" cy="1724297"/>
          </a:xfrm>
        </p:grpSpPr>
        <p:sp>
          <p:nvSpPr>
            <p:cNvPr id="70" name="Rectángulo redondeado 69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Imagen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77" name="object 14"/>
          <p:cNvSpPr txBox="1"/>
          <p:nvPr/>
        </p:nvSpPr>
        <p:spPr>
          <a:xfrm>
            <a:off x="1841522" y="5002671"/>
            <a:ext cx="145029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err="1" smtClean="0">
                <a:solidFill>
                  <a:srgbClr val="505050"/>
                </a:solidFill>
              </a:rPr>
              <a:t>Both</a:t>
            </a:r>
            <a:r>
              <a:rPr lang="es-ES" b="1" dirty="0" smtClean="0">
                <a:solidFill>
                  <a:srgbClr val="505050"/>
                </a:solidFill>
              </a:rPr>
              <a:t> </a:t>
            </a:r>
            <a:r>
              <a:rPr lang="es-ES" b="1" dirty="0" err="1" smtClean="0">
                <a:solidFill>
                  <a:srgbClr val="505050"/>
                </a:solidFill>
              </a:rPr>
              <a:t>Ways</a:t>
            </a:r>
            <a:endParaRPr b="1" dirty="0">
              <a:solidFill>
                <a:srgbClr val="505050"/>
              </a:solidFill>
            </a:endParaRPr>
          </a:p>
        </p:txBody>
      </p:sp>
      <p:cxnSp>
        <p:nvCxnSpPr>
          <p:cNvPr id="88" name="Conector curvado 87"/>
          <p:cNvCxnSpPr/>
          <p:nvPr/>
        </p:nvCxnSpPr>
        <p:spPr>
          <a:xfrm rot="10800000" flipV="1">
            <a:off x="1717078" y="5857380"/>
            <a:ext cx="1564439" cy="25061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In our application thus far, we’ve been sending all sorts of data from our components  into our HTML using interpolation.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JavaScript to HTML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424251"/>
            <a:ext cx="4476206" cy="42184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281749" y="3652017"/>
            <a:ext cx="3705497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05050"/>
                </a:solidFill>
              </a:rPr>
              <a:t>So, how would we add an image tag with a dynamic image?</a:t>
            </a:r>
          </a:p>
        </p:txBody>
      </p:sp>
      <p:sp>
        <p:nvSpPr>
          <p:cNvPr id="78" name="Rectángulo 77"/>
          <p:cNvSpPr/>
          <p:nvPr/>
        </p:nvSpPr>
        <p:spPr>
          <a:xfrm>
            <a:off x="1584658" y="3732134"/>
            <a:ext cx="2160028" cy="53245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 78"/>
          <p:cNvSpPr/>
          <p:nvPr/>
        </p:nvSpPr>
        <p:spPr>
          <a:xfrm>
            <a:off x="1911228" y="4598012"/>
            <a:ext cx="2538851" cy="2700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 79"/>
          <p:cNvSpPr/>
          <p:nvPr/>
        </p:nvSpPr>
        <p:spPr>
          <a:xfrm>
            <a:off x="1911228" y="5080899"/>
            <a:ext cx="1920543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5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24" y="2145757"/>
            <a:ext cx="3930423" cy="44690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145757"/>
            <a:ext cx="2505075" cy="180975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will add this property to our model, add new ﬁles, and add them to our mock data.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Images to Our Model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9" name="Rectángulo 78"/>
          <p:cNvSpPr/>
          <p:nvPr/>
        </p:nvSpPr>
        <p:spPr>
          <a:xfrm>
            <a:off x="1211918" y="3530096"/>
            <a:ext cx="1270026" cy="2700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 79"/>
          <p:cNvSpPr/>
          <p:nvPr/>
        </p:nvSpPr>
        <p:spPr>
          <a:xfrm>
            <a:off x="4904952" y="3688035"/>
            <a:ext cx="1920543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4904952" y="4946424"/>
            <a:ext cx="1920543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4904951" y="6209958"/>
            <a:ext cx="1920543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404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3" y="2208808"/>
            <a:ext cx="4198620" cy="2483139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could try adding our image onto our page using interpolation.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an Image to Our Template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1102241" y="3450377"/>
            <a:ext cx="3284219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469" y="2154841"/>
            <a:ext cx="4032771" cy="259107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353304" y="4958720"/>
            <a:ext cx="8424936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05050"/>
                </a:solidFill>
              </a:rPr>
              <a:t>This would work just ﬁne</a:t>
            </a:r>
            <a:r>
              <a:rPr lang="en-US" b="1" dirty="0" smtClean="0">
                <a:solidFill>
                  <a:srgbClr val="505050"/>
                </a:solidFill>
              </a:rPr>
              <a:t>.</a:t>
            </a:r>
          </a:p>
          <a:p>
            <a:endParaRPr lang="en-US" sz="1400" dirty="0">
              <a:solidFill>
                <a:srgbClr val="505050"/>
              </a:solidFill>
            </a:endParaRPr>
          </a:p>
          <a:p>
            <a:r>
              <a:rPr lang="en-US" sz="1400" dirty="0">
                <a:solidFill>
                  <a:srgbClr val="505050"/>
                </a:solidFill>
              </a:rPr>
              <a:t>However, there’s an alternative syntax we can use when we  want to set DOM element property values.</a:t>
            </a:r>
          </a:p>
        </p:txBody>
      </p:sp>
    </p:spTree>
    <p:extLst>
      <p:ext uri="{BB962C8B-B14F-4D97-AF65-F5344CB8AC3E}">
        <p14:creationId xmlns:p14="http://schemas.microsoft.com/office/powerpoint/2010/main" val="6059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4" y="2156741"/>
            <a:ext cx="4232270" cy="228139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Property binding allows us to glue component properties to DOM element properties.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Introducing Property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1271450" y="3450377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469" y="2154841"/>
            <a:ext cx="4032771" cy="259107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533001" y="5011485"/>
            <a:ext cx="8424936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05050"/>
                </a:solidFill>
              </a:rPr>
              <a:t>Notice the square brackets and no curly braces</a:t>
            </a:r>
            <a:r>
              <a:rPr lang="en-US" b="1" dirty="0" smtClean="0">
                <a:solidFill>
                  <a:srgbClr val="505050"/>
                </a:solidFill>
              </a:rPr>
              <a:t>!</a:t>
            </a:r>
          </a:p>
          <a:p>
            <a:endParaRPr lang="en-US" b="1" dirty="0">
              <a:solidFill>
                <a:srgbClr val="505050"/>
              </a:solidFill>
            </a:endParaRPr>
          </a:p>
          <a:p>
            <a:r>
              <a:rPr lang="en-US" sz="1400" dirty="0">
                <a:solidFill>
                  <a:srgbClr val="505050"/>
                </a:solidFill>
              </a:rPr>
              <a:t>The square brackets tell Angular to set this DOM element </a:t>
            </a:r>
            <a:r>
              <a:rPr lang="en-US" sz="1400" dirty="0" smtClean="0">
                <a:solidFill>
                  <a:srgbClr val="505050"/>
                </a:solidFill>
              </a:rPr>
              <a:t>property </a:t>
            </a:r>
            <a:r>
              <a:rPr lang="en-US" sz="1400" dirty="0">
                <a:solidFill>
                  <a:srgbClr val="505050"/>
                </a:solidFill>
              </a:rPr>
              <a:t>to our component property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And if the component property changes, update this part of the DOM.</a:t>
            </a: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All we need to do is add brackets and specify a component property.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Property Binding Examples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3305" y="2543536"/>
            <a:ext cx="6910252" cy="1477328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hidden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"!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user.isAdmin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secret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disabled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 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isDisabled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Add to Cart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 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image.description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If a </a:t>
            </a:r>
            <a:r>
              <a:rPr lang="en-US" sz="1400" dirty="0" smtClean="0">
                <a:solidFill>
                  <a:srgbClr val="505050"/>
                </a:solidFill>
              </a:rPr>
              <a:t>item is </a:t>
            </a:r>
            <a:r>
              <a:rPr lang="en-US" sz="1400" dirty="0">
                <a:solidFill>
                  <a:srgbClr val="505050"/>
                </a:solidFill>
              </a:rPr>
              <a:t>marked as </a:t>
            </a:r>
            <a:r>
              <a:rPr lang="en-US" sz="1400" dirty="0" smtClean="0">
                <a:solidFill>
                  <a:srgbClr val="505050"/>
                </a:solidFill>
              </a:rPr>
              <a:t>“selected,” </a:t>
            </a:r>
            <a:r>
              <a:rPr lang="en-US" sz="1400" dirty="0">
                <a:solidFill>
                  <a:srgbClr val="505050"/>
                </a:solidFill>
              </a:rPr>
              <a:t>we want to add a </a:t>
            </a:r>
            <a:r>
              <a:rPr lang="en-US" sz="1400" dirty="0" smtClean="0">
                <a:solidFill>
                  <a:srgbClr val="505050"/>
                </a:solidFill>
              </a:rPr>
              <a:t>specific class to </a:t>
            </a:r>
            <a:r>
              <a:rPr lang="en-US" sz="1400" dirty="0">
                <a:solidFill>
                  <a:srgbClr val="505050"/>
                </a:solidFill>
              </a:rPr>
              <a:t>it.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Adding a Selected Item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095597"/>
            <a:ext cx="2702717" cy="32371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88273" y="2353097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860617" y="4795851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69" y="2548329"/>
            <a:ext cx="5487771" cy="238125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740875" y="6088675"/>
            <a:ext cx="7702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05050"/>
                </a:solidFill>
              </a:rPr>
              <a:t>How do we add functionality to </a:t>
            </a:r>
            <a:r>
              <a:rPr lang="en-US" sz="2000" dirty="0" smtClean="0">
                <a:solidFill>
                  <a:srgbClr val="505050"/>
                </a:solidFill>
              </a:rPr>
              <a:t>sometimes </a:t>
            </a:r>
            <a:r>
              <a:rPr lang="en-US" sz="2000" dirty="0">
                <a:solidFill>
                  <a:srgbClr val="505050"/>
                </a:solidFill>
              </a:rPr>
              <a:t>add this </a:t>
            </a:r>
            <a:r>
              <a:rPr lang="en-US" sz="2000" i="1" dirty="0" smtClean="0">
                <a:solidFill>
                  <a:srgbClr val="505050"/>
                </a:solidFill>
              </a:rPr>
              <a:t>selected </a:t>
            </a:r>
            <a:r>
              <a:rPr lang="en-US" sz="2000" dirty="0" smtClean="0">
                <a:solidFill>
                  <a:srgbClr val="505050"/>
                </a:solidFill>
              </a:rPr>
              <a:t>class</a:t>
            </a:r>
            <a:r>
              <a:rPr lang="en-US" sz="2000" dirty="0">
                <a:solidFill>
                  <a:srgbClr val="505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68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Angular?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Angular is a framework for dynamic web </a:t>
            </a:r>
            <a:r>
              <a:rPr lang="en-US" sz="1600" dirty="0" smtClean="0"/>
              <a:t>applications (SPA).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a way to organize your HTML, JavaScript, and CSS  to keep your front-end code clean.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Released in 2011.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Mainly maintained by Google with the help of the </a:t>
            </a:r>
            <a:r>
              <a:rPr lang="en-US" sz="1600" dirty="0" smtClean="0"/>
              <a:t>open-source </a:t>
            </a:r>
            <a:r>
              <a:rPr lang="en-US" sz="1600" dirty="0"/>
              <a:t>community.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38" name="Grupo 37"/>
          <p:cNvGrpSpPr/>
          <p:nvPr/>
        </p:nvGrpSpPr>
        <p:grpSpPr>
          <a:xfrm>
            <a:off x="1167196" y="3872823"/>
            <a:ext cx="1986008" cy="2080422"/>
            <a:chOff x="1167196" y="3872823"/>
            <a:chExt cx="1986008" cy="2080422"/>
          </a:xfrm>
        </p:grpSpPr>
        <p:sp>
          <p:nvSpPr>
            <p:cNvPr id="13" name="Rectángulo redondeado 12"/>
            <p:cNvSpPr/>
            <p:nvPr/>
          </p:nvSpPr>
          <p:spPr>
            <a:xfrm>
              <a:off x="1297275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1432258" y="3993494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6" name="Conector recto 15"/>
            <p:cNvCxnSpPr/>
            <p:nvPr/>
          </p:nvCxnSpPr>
          <p:spPr>
            <a:xfrm>
              <a:off x="1584658" y="4203746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redondeado 16"/>
            <p:cNvSpPr/>
            <p:nvPr/>
          </p:nvSpPr>
          <p:spPr>
            <a:xfrm>
              <a:off x="1432258" y="4549591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1432258" y="5073355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18"/>
            <p:cNvCxnSpPr/>
            <p:nvPr/>
          </p:nvCxnSpPr>
          <p:spPr>
            <a:xfrm>
              <a:off x="1584657" y="4759843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584656" y="5283607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bject 14"/>
            <p:cNvSpPr txBox="1"/>
            <p:nvPr/>
          </p:nvSpPr>
          <p:spPr>
            <a:xfrm>
              <a:off x="1167196" y="5661499"/>
              <a:ext cx="1986008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b="1" dirty="0">
                  <a:solidFill>
                    <a:srgbClr val="505050"/>
                  </a:solidFill>
                </a:rPr>
                <a:t>Back-end Server</a:t>
              </a: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5551412" y="3872823"/>
            <a:ext cx="1576554" cy="2080422"/>
            <a:chOff x="5551412" y="3872823"/>
            <a:chExt cx="1576554" cy="2080422"/>
          </a:xfrm>
        </p:grpSpPr>
        <p:sp>
          <p:nvSpPr>
            <p:cNvPr id="25" name="Rectángulo redondeado 24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6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  <p:sp>
          <p:nvSpPr>
            <p:cNvPr id="36" name="object 14"/>
            <p:cNvSpPr txBox="1"/>
            <p:nvPr/>
          </p:nvSpPr>
          <p:spPr>
            <a:xfrm>
              <a:off x="5834682" y="5661499"/>
              <a:ext cx="1253084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smtClean="0">
                  <a:solidFill>
                    <a:srgbClr val="505050"/>
                  </a:solidFill>
                </a:rPr>
                <a:t>Front-</a:t>
              </a:r>
              <a:r>
                <a:rPr lang="es-ES" b="1" dirty="0" err="1" smtClean="0">
                  <a:solidFill>
                    <a:srgbClr val="505050"/>
                  </a:solidFill>
                </a:rPr>
                <a:t>end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40" name="Conector recto de flecha 39"/>
          <p:cNvCxnSpPr/>
          <p:nvPr/>
        </p:nvCxnSpPr>
        <p:spPr>
          <a:xfrm>
            <a:off x="3153204" y="4759843"/>
            <a:ext cx="2080647" cy="0"/>
          </a:xfrm>
          <a:prstGeom prst="straightConnector1">
            <a:avLst/>
          </a:prstGeom>
          <a:ln w="104775">
            <a:tailEnd type="triangle"/>
          </a:ln>
          <a:effectLst>
            <a:glow rad="381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8" y="2313584"/>
            <a:ext cx="2667000" cy="199072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need to add a new property to our </a:t>
            </a:r>
            <a:r>
              <a:rPr lang="en-US" sz="1400" dirty="0" smtClean="0">
                <a:solidFill>
                  <a:srgbClr val="505050"/>
                </a:solidFill>
              </a:rPr>
              <a:t>item </a:t>
            </a:r>
            <a:r>
              <a:rPr lang="en-US" sz="1400" dirty="0">
                <a:solidFill>
                  <a:srgbClr val="505050"/>
                </a:solidFill>
              </a:rPr>
              <a:t>model and add mock data for it.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 Featured Property &amp;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97678" y="3889245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810699" y="6111200"/>
            <a:ext cx="7702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05050"/>
                </a:solidFill>
              </a:rPr>
              <a:t>Next, we need to conditionally </a:t>
            </a:r>
            <a:r>
              <a:rPr lang="en-US" sz="2000" dirty="0" smtClean="0">
                <a:solidFill>
                  <a:srgbClr val="505050"/>
                </a:solidFill>
              </a:rPr>
              <a:t>add </a:t>
            </a:r>
            <a:r>
              <a:rPr lang="en-US" sz="2000" dirty="0">
                <a:solidFill>
                  <a:srgbClr val="505050"/>
                </a:solidFill>
              </a:rPr>
              <a:t>a class if this property is true.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956" y="2313584"/>
            <a:ext cx="3871401" cy="341879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779930" y="3911330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4894467" y="5336555"/>
            <a:ext cx="1793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84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7" y="2039785"/>
            <a:ext cx="7162528" cy="407141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There’s a unique syntax for binding to a class.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a Class Property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97335" y="3145220"/>
            <a:ext cx="2189956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810699" y="6215707"/>
            <a:ext cx="7702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If </a:t>
            </a:r>
            <a:r>
              <a:rPr lang="en-US" sz="1400" b="1" dirty="0" err="1" smtClean="0">
                <a:solidFill>
                  <a:schemeClr val="tx2"/>
                </a:solidFill>
              </a:rPr>
              <a:t>item.selected</a:t>
            </a:r>
            <a:r>
              <a:rPr lang="en-US" sz="1400" dirty="0" smtClean="0">
                <a:solidFill>
                  <a:srgbClr val="505050"/>
                </a:solidFill>
              </a:rPr>
              <a:t> is </a:t>
            </a:r>
            <a:r>
              <a:rPr lang="en-US" sz="1400" dirty="0">
                <a:solidFill>
                  <a:srgbClr val="505050"/>
                </a:solidFill>
              </a:rPr>
              <a:t>true, then the </a:t>
            </a:r>
            <a:r>
              <a:rPr lang="en-US" sz="1400" dirty="0" smtClean="0">
                <a:solidFill>
                  <a:srgbClr val="505050"/>
                </a:solidFill>
              </a:rPr>
              <a:t>selected class </a:t>
            </a:r>
            <a:r>
              <a:rPr lang="en-US" sz="1400" dirty="0">
                <a:solidFill>
                  <a:srgbClr val="505050"/>
                </a:solidFill>
              </a:rPr>
              <a:t>is </a:t>
            </a:r>
            <a:r>
              <a:rPr lang="en-US" sz="1400" dirty="0" smtClean="0">
                <a:solidFill>
                  <a:srgbClr val="505050"/>
                </a:solidFill>
              </a:rPr>
              <a:t>added. </a:t>
            </a:r>
            <a:r>
              <a:rPr lang="en-US" sz="1400" dirty="0">
                <a:solidFill>
                  <a:srgbClr val="505050"/>
                </a:solidFill>
              </a:rPr>
              <a:t>If </a:t>
            </a:r>
            <a:r>
              <a:rPr lang="en-US" sz="1400" b="1" dirty="0" err="1">
                <a:solidFill>
                  <a:schemeClr val="tx2"/>
                </a:solidFill>
              </a:rPr>
              <a:t>item.selected</a:t>
            </a:r>
            <a:r>
              <a:rPr lang="en-US" sz="1400" dirty="0" smtClean="0">
                <a:solidFill>
                  <a:srgbClr val="505050"/>
                </a:solidFill>
              </a:rPr>
              <a:t> is </a:t>
            </a:r>
            <a:r>
              <a:rPr lang="en-US" sz="1400" dirty="0">
                <a:solidFill>
                  <a:srgbClr val="505050"/>
                </a:solidFill>
              </a:rPr>
              <a:t>false, then </a:t>
            </a:r>
            <a:r>
              <a:rPr lang="en-US" sz="1400" dirty="0" smtClean="0">
                <a:solidFill>
                  <a:srgbClr val="505050"/>
                </a:solidFill>
              </a:rPr>
              <a:t>the selected class </a:t>
            </a:r>
            <a:r>
              <a:rPr lang="en-US" sz="1400" dirty="0">
                <a:solidFill>
                  <a:srgbClr val="505050"/>
                </a:solidFill>
              </a:rPr>
              <a:t>is removed.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765080" y="4494474"/>
            <a:ext cx="2209000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4992313" y="4944669"/>
            <a:ext cx="2200967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3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You might be tempted to bind directly to the class element property: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Not to Use Class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06243" y="2858831"/>
            <a:ext cx="3251357" cy="369332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“property"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6243" y="4219936"/>
            <a:ext cx="4370215" cy="369332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class.name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 =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“property"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9323" y="2720332"/>
            <a:ext cx="3198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No!!!!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This </a:t>
            </a:r>
            <a:r>
              <a:rPr lang="en-US" dirty="0">
                <a:solidFill>
                  <a:srgbClr val="C00000"/>
                </a:solidFill>
              </a:rPr>
              <a:t>will overwrite all classes.</a:t>
            </a:r>
          </a:p>
        </p:txBody>
      </p:sp>
      <p:cxnSp>
        <p:nvCxnSpPr>
          <p:cNvPr id="10" name="Conector curvado 9"/>
          <p:cNvCxnSpPr>
            <a:stCxn id="4" idx="0"/>
            <a:endCxn id="5" idx="0"/>
          </p:cNvCxnSpPr>
          <p:nvPr/>
        </p:nvCxnSpPr>
        <p:spPr>
          <a:xfrm rot="16200000" flipH="1" flipV="1">
            <a:off x="4390951" y="361302"/>
            <a:ext cx="138499" cy="4856557"/>
          </a:xfrm>
          <a:prstGeom prst="curvedConnector3">
            <a:avLst>
              <a:gd name="adj1" fmla="val -165055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5315909" y="4143096"/>
            <a:ext cx="2515975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This will only add/remove the speciﬁc class.</a:t>
            </a:r>
          </a:p>
        </p:txBody>
      </p:sp>
      <p:cxnSp>
        <p:nvCxnSpPr>
          <p:cNvPr id="17" name="Conector curvado 16"/>
          <p:cNvCxnSpPr>
            <a:stCxn id="16" idx="2"/>
            <a:endCxn id="6" idx="2"/>
          </p:cNvCxnSpPr>
          <p:nvPr/>
        </p:nvCxnSpPr>
        <p:spPr>
          <a:xfrm rot="5400000" flipH="1">
            <a:off x="4513322" y="2667297"/>
            <a:ext cx="138603" cy="3982546"/>
          </a:xfrm>
          <a:prstGeom prst="curvedConnector3">
            <a:avLst>
              <a:gd name="adj1" fmla="val -164931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Property binding allows us to bind component properties to any DOM element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Any update to the component property value will update the DOM property, but not vice  versa — that’s why it’s “one-way binding.”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 binding allows us to specify a CSS class to add to a DOM element if a component  property is true.</a:t>
            </a:r>
          </a:p>
          <a:p>
            <a:pPr lvl="1" indent="0">
              <a:buNone/>
            </a:pPr>
            <a:endParaRPr lang="en-US" sz="1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08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Data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695249" y="2488872"/>
            <a:ext cx="538224" cy="620555"/>
            <a:chOff x="3849188" y="3420432"/>
            <a:chExt cx="879565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curvado 19"/>
          <p:cNvCxnSpPr/>
          <p:nvPr/>
        </p:nvCxnSpPr>
        <p:spPr>
          <a:xfrm flipV="1">
            <a:off x="3432223" y="2779412"/>
            <a:ext cx="1538210" cy="1734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/>
          <p:cNvGrpSpPr/>
          <p:nvPr/>
        </p:nvGrpSpPr>
        <p:grpSpPr>
          <a:xfrm>
            <a:off x="5134636" y="2399863"/>
            <a:ext cx="788277" cy="798574"/>
            <a:chOff x="5551412" y="3872823"/>
            <a:chExt cx="1576554" cy="1724297"/>
          </a:xfrm>
        </p:grpSpPr>
        <p:sp>
          <p:nvSpPr>
            <p:cNvPr id="32" name="Rectángulo redondeado 3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3" name="Conector recto 3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41" name="object 14"/>
          <p:cNvSpPr txBox="1"/>
          <p:nvPr/>
        </p:nvSpPr>
        <p:spPr>
          <a:xfrm>
            <a:off x="3184744" y="2000440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JavaScript to HTML</a:t>
            </a:r>
            <a:endParaRPr b="1" dirty="0">
              <a:solidFill>
                <a:srgbClr val="505050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2695249" y="4402745"/>
            <a:ext cx="538224" cy="620555"/>
            <a:chOff x="3849188" y="3420432"/>
            <a:chExt cx="879565" cy="1064482"/>
          </a:xfrm>
        </p:grpSpPr>
        <p:sp>
          <p:nvSpPr>
            <p:cNvPr id="43" name="Rectángulo redondeado 4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4" name="Conector recto 4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curvado 48"/>
          <p:cNvCxnSpPr/>
          <p:nvPr/>
        </p:nvCxnSpPr>
        <p:spPr>
          <a:xfrm rot="10800000">
            <a:off x="3362997" y="4745322"/>
            <a:ext cx="1564439" cy="3030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49"/>
          <p:cNvSpPr/>
          <p:nvPr/>
        </p:nvSpPr>
        <p:spPr>
          <a:xfrm>
            <a:off x="5997819" y="4621735"/>
            <a:ext cx="325483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Like a mouse click, hover or key press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5085907" y="4348355"/>
            <a:ext cx="788277" cy="798574"/>
            <a:chOff x="5551412" y="3872823"/>
            <a:chExt cx="1576554" cy="1724297"/>
          </a:xfrm>
        </p:grpSpPr>
        <p:sp>
          <p:nvSpPr>
            <p:cNvPr id="52" name="Rectángulo redondeado 5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59" name="object 14"/>
          <p:cNvSpPr txBox="1"/>
          <p:nvPr/>
        </p:nvSpPr>
        <p:spPr>
          <a:xfrm>
            <a:off x="3136015" y="3948932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HTML to JavaScript</a:t>
            </a:r>
            <a:endParaRPr b="1" dirty="0">
              <a:solidFill>
                <a:srgbClr val="505050"/>
              </a:solidFill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582664" y="2507227"/>
            <a:ext cx="1898977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Property Binding</a:t>
            </a:r>
          </a:p>
          <a:p>
            <a:r>
              <a:rPr lang="en-US" sz="1600" b="1" dirty="0" smtClean="0">
                <a:solidFill>
                  <a:srgbClr val="505050"/>
                </a:solidFill>
              </a:rPr>
              <a:t>Class Binding</a:t>
            </a:r>
            <a:endParaRPr lang="en-US" sz="1600" b="1" dirty="0">
              <a:solidFill>
                <a:srgbClr val="505050"/>
              </a:solidFill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725434" y="4539546"/>
            <a:ext cx="161343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Event Binding</a:t>
            </a:r>
            <a:endParaRPr lang="en-US" sz="1600" b="1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Events to Our Page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50" name="Rectángulo 49"/>
          <p:cNvSpPr/>
          <p:nvPr/>
        </p:nvSpPr>
        <p:spPr>
          <a:xfrm>
            <a:off x="3820613" y="6040344"/>
            <a:ext cx="116069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Click events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58" y="1712051"/>
            <a:ext cx="5836986" cy="387885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60" name="Conector curvado 59"/>
          <p:cNvCxnSpPr>
            <a:stCxn id="50" idx="1"/>
          </p:cNvCxnSpPr>
          <p:nvPr/>
        </p:nvCxnSpPr>
        <p:spPr>
          <a:xfrm rot="10800000">
            <a:off x="2508069" y="4606839"/>
            <a:ext cx="1312544" cy="1587395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curvado 60"/>
          <p:cNvCxnSpPr>
            <a:stCxn id="50" idx="3"/>
          </p:cNvCxnSpPr>
          <p:nvPr/>
        </p:nvCxnSpPr>
        <p:spPr>
          <a:xfrm flipV="1">
            <a:off x="4981303" y="4728755"/>
            <a:ext cx="1314994" cy="1465478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curvado 61"/>
          <p:cNvCxnSpPr>
            <a:stCxn id="50" idx="0"/>
          </p:cNvCxnSpPr>
          <p:nvPr/>
        </p:nvCxnSpPr>
        <p:spPr>
          <a:xfrm rot="5400000" flipH="1" flipV="1">
            <a:off x="3752308" y="5377406"/>
            <a:ext cx="1311589" cy="14288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6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need to add a new property to our </a:t>
            </a:r>
            <a:r>
              <a:rPr lang="en-US" sz="1400" dirty="0" smtClean="0">
                <a:solidFill>
                  <a:srgbClr val="505050"/>
                </a:solidFill>
              </a:rPr>
              <a:t>item </a:t>
            </a:r>
            <a:r>
              <a:rPr lang="en-US" sz="1400" dirty="0">
                <a:solidFill>
                  <a:srgbClr val="505050"/>
                </a:solidFill>
              </a:rPr>
              <a:t>model and add mock data for it.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 Quantity Property &amp;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3" y="2609169"/>
            <a:ext cx="2857500" cy="2162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700" y="2543894"/>
            <a:ext cx="4440784" cy="226228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592241" y="4386194"/>
            <a:ext cx="2189956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949484" y="4342649"/>
            <a:ext cx="2189956" cy="2674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606" y="4171649"/>
            <a:ext cx="837199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To capture an event from our template, we wrap the name of the event we want to </a:t>
            </a:r>
            <a:r>
              <a:rPr lang="en-US" sz="1400" dirty="0" smtClean="0">
                <a:solidFill>
                  <a:srgbClr val="505050"/>
                </a:solidFill>
              </a:rPr>
              <a:t>listen </a:t>
            </a:r>
            <a:r>
              <a:rPr lang="en-US" sz="1400" dirty="0">
                <a:solidFill>
                  <a:srgbClr val="505050"/>
                </a:solidFill>
              </a:rPr>
              <a:t>to in parentheses and specify the method to call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 Simple Button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435127" y="2017770"/>
            <a:ext cx="4911936" cy="1544039"/>
            <a:chOff x="435127" y="1791344"/>
            <a:chExt cx="5713124" cy="1785104"/>
          </a:xfrm>
        </p:grpSpPr>
        <p:sp>
          <p:nvSpPr>
            <p:cNvPr id="4" name="Rectángulo 3"/>
            <p:cNvSpPr/>
            <p:nvPr/>
          </p:nvSpPr>
          <p:spPr>
            <a:xfrm>
              <a:off x="435127" y="1791344"/>
              <a:ext cx="5713124" cy="1785104"/>
            </a:xfrm>
            <a:prstGeom prst="rect">
              <a:avLst/>
            </a:prstGeom>
            <a:solidFill>
              <a:srgbClr val="0F0F0F"/>
            </a:solidFill>
          </p:spPr>
          <p:txBody>
            <a:bodyPr wrap="square">
              <a:spAutoFit/>
            </a:bodyPr>
            <a:lstStyle/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 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</a:p>
            <a:p>
              <a:r>
                <a:rPr lang="es-ES" sz="1100" dirty="0" err="1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export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ItemListComponent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implements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OnInit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	. 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. . .</a:t>
              </a: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	</a:t>
              </a:r>
              <a:r>
                <a:rPr lang="es-ES" sz="1100" dirty="0" err="1" smtClean="0">
                  <a:solidFill>
                    <a:srgbClr val="DCDCAA"/>
                  </a:solidFill>
                  <a:latin typeface="Consolas" panose="020B0609020204030204" pitchFamily="49" charset="0"/>
                </a:rPr>
                <a:t>upQuantity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s-ES" sz="1100" dirty="0" smtClean="0">
                  <a:solidFill>
                    <a:srgbClr val="4EC9B0"/>
                  </a:solidFill>
                  <a:latin typeface="Consolas" panose="020B0609020204030204" pitchFamily="49" charset="0"/>
                </a:rPr>
                <a:t>		console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smtClean="0">
                  <a:solidFill>
                    <a:srgbClr val="DCDCAA"/>
                  </a:solidFill>
                  <a:latin typeface="Consolas" panose="020B0609020204030204" pitchFamily="49" charset="0"/>
                </a:rPr>
                <a:t>log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s-ES" sz="11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You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called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upQuantity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	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endParaRPr lang="es-E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1417995" y="2559559"/>
              <a:ext cx="4636309" cy="80339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2054956"/>
            <a:ext cx="3028950" cy="19812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343261" y="5322967"/>
            <a:ext cx="6363826" cy="1015663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endParaRPr lang="es-ES" sz="12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s-E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"panel-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amount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upQuantity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2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525174" y="5689443"/>
            <a:ext cx="2066116" cy="28271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6" name="Conector curvado 15"/>
          <p:cNvCxnSpPr>
            <a:stCxn id="8" idx="1"/>
            <a:endCxn id="14" idx="1"/>
          </p:cNvCxnSpPr>
          <p:nvPr/>
        </p:nvCxnSpPr>
        <p:spPr>
          <a:xfrm rot="10800000">
            <a:off x="1280161" y="3029693"/>
            <a:ext cx="63100" cy="2801106"/>
          </a:xfrm>
          <a:prstGeom prst="curvedConnector3">
            <a:avLst>
              <a:gd name="adj1" fmla="val 1718193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82925" y="1685653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05050"/>
                </a:solidFill>
              </a:rPr>
              <a:t>i</a:t>
            </a:r>
            <a:r>
              <a:rPr lang="en-US" sz="1600" b="1" dirty="0" smtClean="0">
                <a:solidFill>
                  <a:srgbClr val="505050"/>
                </a:solidFill>
              </a:rPr>
              <a:t>tem-</a:t>
            </a:r>
            <a:r>
              <a:rPr lang="en-US" sz="1600" b="1" dirty="0" err="1" smtClean="0">
                <a:solidFill>
                  <a:srgbClr val="505050"/>
                </a:solidFill>
              </a:rPr>
              <a:t>list.component.ts</a:t>
            </a:r>
            <a:endParaRPr lang="en-US" sz="1600" b="1" dirty="0">
              <a:solidFill>
                <a:srgbClr val="50505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288868" y="4991326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item-list.component.html</a:t>
            </a:r>
            <a:endParaRPr lang="en-US" sz="1600" b="1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1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955246" y="6039110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But we need to make changes in our component in order to add only when we have in stock.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Making It Actually Work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435127" y="2383533"/>
            <a:ext cx="8229902" cy="1277273"/>
            <a:chOff x="435127" y="1791344"/>
            <a:chExt cx="5713124" cy="1476688"/>
          </a:xfrm>
        </p:grpSpPr>
        <p:sp>
          <p:nvSpPr>
            <p:cNvPr id="4" name="Rectángulo 3"/>
            <p:cNvSpPr/>
            <p:nvPr/>
          </p:nvSpPr>
          <p:spPr>
            <a:xfrm>
              <a:off x="435127" y="1791344"/>
              <a:ext cx="5713124" cy="1476688"/>
            </a:xfrm>
            <a:prstGeom prst="rect">
              <a:avLst/>
            </a:prstGeom>
            <a:solidFill>
              <a:srgbClr val="0F0F0F"/>
            </a:solidFill>
          </p:spPr>
          <p:txBody>
            <a:bodyPr wrap="square">
              <a:spAutoFit/>
            </a:bodyPr>
            <a:lstStyle/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 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</a:p>
            <a:p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div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"panel-amount"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100" dirty="0" smtClean="0">
                  <a:solidFill>
                    <a:srgbClr val="8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input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type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"number"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"2"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placeholder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"0"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"amount"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[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]=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item.quantity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/&gt;</a:t>
              </a:r>
              <a:endParaRPr lang="en-U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100" dirty="0" smtClean="0">
                  <a:solidFill>
                    <a:srgbClr val="8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button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btn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-amount"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1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click</a:t>
              </a:r>
              <a:r>
                <a:rPr lang="en-U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)=</a:t>
              </a:r>
              <a:r>
                <a:rPr lang="en-U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 err="1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upQuantity</a:t>
              </a:r>
              <a:r>
                <a:rPr lang="en-U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(item)"</a:t>
              </a:r>
              <a:r>
                <a:rPr lang="en-US" sz="1100" dirty="0" smtClean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100" dirty="0" smtClean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button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div</a:t>
              </a:r>
              <a:r>
                <a:rPr lang="en-US" sz="1100" dirty="0" smtClean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s-ES" sz="1100" dirty="0" smtClean="0">
                <a:solidFill>
                  <a:srgbClr val="CE9178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 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. . .</a:t>
              </a:r>
            </a:p>
            <a:p>
              <a:endParaRPr lang="es-E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1065545" y="2182203"/>
              <a:ext cx="4925525" cy="47803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</p:grpSp>
      <p:sp>
        <p:nvSpPr>
          <p:cNvPr id="28" name="Rectángulo 27"/>
          <p:cNvSpPr/>
          <p:nvPr/>
        </p:nvSpPr>
        <p:spPr>
          <a:xfrm>
            <a:off x="382925" y="2051415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05050"/>
                </a:solidFill>
              </a:rPr>
              <a:t>item-list.component.html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Now let’s use the </a:t>
            </a:r>
            <a:r>
              <a:rPr lang="en-US" sz="1400" i="1" dirty="0" err="1" smtClean="0">
                <a:solidFill>
                  <a:srgbClr val="505050"/>
                </a:solidFill>
              </a:rPr>
              <a:t>item.quantity</a:t>
            </a:r>
            <a:r>
              <a:rPr lang="en-US" sz="1400" dirty="0" smtClean="0">
                <a:solidFill>
                  <a:srgbClr val="505050"/>
                </a:solidFill>
              </a:rPr>
              <a:t> that </a:t>
            </a:r>
            <a:r>
              <a:rPr lang="en-US" sz="1400" dirty="0">
                <a:solidFill>
                  <a:srgbClr val="505050"/>
                </a:solidFill>
              </a:rPr>
              <a:t>we have on each </a:t>
            </a:r>
            <a:r>
              <a:rPr lang="en-US" sz="1400" dirty="0" smtClean="0">
                <a:solidFill>
                  <a:srgbClr val="505050"/>
                </a:solidFill>
              </a:rPr>
              <a:t>item.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20" name="Conector curvado 19"/>
          <p:cNvCxnSpPr>
            <a:stCxn id="21" idx="1"/>
            <a:endCxn id="14" idx="2"/>
          </p:cNvCxnSpPr>
          <p:nvPr/>
        </p:nvCxnSpPr>
        <p:spPr>
          <a:xfrm rot="10800000">
            <a:off x="4890933" y="3135087"/>
            <a:ext cx="759626" cy="957477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5650559" y="3830953"/>
            <a:ext cx="3014470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 need to send the </a:t>
            </a:r>
            <a:r>
              <a:rPr lang="en-US" sz="1400" i="1" dirty="0" smtClean="0">
                <a:solidFill>
                  <a:srgbClr val="505050"/>
                </a:solidFill>
              </a:rPr>
              <a:t>current</a:t>
            </a:r>
            <a:r>
              <a:rPr lang="en-US" sz="1400" dirty="0" smtClean="0">
                <a:solidFill>
                  <a:srgbClr val="505050"/>
                </a:solidFill>
              </a:rPr>
              <a:t> item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to our component.</a:t>
            </a:r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941" y="4048338"/>
            <a:ext cx="2515586" cy="179445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566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Reminder, </a:t>
            </a:r>
            <a:r>
              <a:rPr lang="en-US" dirty="0" err="1" smtClean="0"/>
              <a:t>TypeScript</a:t>
            </a:r>
            <a:r>
              <a:rPr lang="en-US" dirty="0" smtClean="0"/>
              <a:t>: </a:t>
            </a:r>
            <a:r>
              <a:rPr lang="en-US" dirty="0"/>
              <a:t>Our Language of Choice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8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TypeScript</a:t>
            </a:r>
            <a:r>
              <a:rPr lang="en-US" sz="1600" dirty="0"/>
              <a:t> is Microsoft’s extension of JavaScript that allows the use of all </a:t>
            </a:r>
            <a:r>
              <a:rPr lang="en-US" sz="1600" dirty="0" smtClean="0"/>
              <a:t>ES2016 </a:t>
            </a:r>
            <a:r>
              <a:rPr lang="en-US" sz="1600" dirty="0"/>
              <a:t>features  and adds powerful type checking and object-oriented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Angular source is programmed with </a:t>
            </a:r>
            <a:r>
              <a:rPr lang="en-US" sz="1600" dirty="0" err="1"/>
              <a:t>TypeScript</a:t>
            </a:r>
            <a:r>
              <a:rPr lang="en-US" sz="1600" dirty="0"/>
              <a:t>.</a:t>
            </a:r>
          </a:p>
        </p:txBody>
      </p:sp>
      <p:sp>
        <p:nvSpPr>
          <p:cNvPr id="29" name="object 9"/>
          <p:cNvSpPr/>
          <p:nvPr/>
        </p:nvSpPr>
        <p:spPr>
          <a:xfrm>
            <a:off x="2202966" y="3420432"/>
            <a:ext cx="1120384" cy="1130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/>
          <p:cNvSpPr/>
          <p:nvPr/>
        </p:nvSpPr>
        <p:spPr>
          <a:xfrm>
            <a:off x="2077315" y="5124794"/>
            <a:ext cx="1371685" cy="12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o 10"/>
          <p:cNvGrpSpPr/>
          <p:nvPr/>
        </p:nvGrpSpPr>
        <p:grpSpPr>
          <a:xfrm>
            <a:off x="3849188" y="3420432"/>
            <a:ext cx="2011684" cy="1064482"/>
            <a:chOff x="3849188" y="3420432"/>
            <a:chExt cx="2011684" cy="1064482"/>
          </a:xfrm>
        </p:grpSpPr>
        <p:sp>
          <p:nvSpPr>
            <p:cNvPr id="39" name="Rectángulo redondeado 38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1" name="Conector recto 4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bject 14"/>
            <p:cNvSpPr txBox="1"/>
            <p:nvPr/>
          </p:nvSpPr>
          <p:spPr>
            <a:xfrm>
              <a:off x="4848381" y="3806800"/>
              <a:ext cx="1012491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>
                  <a:solidFill>
                    <a:srgbClr val="505050"/>
                  </a:solidFill>
                </a:rPr>
                <a:t>m</a:t>
              </a:r>
              <a:r>
                <a:rPr lang="es-ES" b="1" dirty="0" smtClean="0">
                  <a:solidFill>
                    <a:srgbClr val="505050"/>
                  </a:solidFill>
                </a:rPr>
                <a:t>ain.js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3849188" y="5199836"/>
            <a:ext cx="2011684" cy="1064482"/>
            <a:chOff x="3849188" y="3420432"/>
            <a:chExt cx="2011684" cy="1064482"/>
          </a:xfrm>
        </p:grpSpPr>
        <p:sp>
          <p:nvSpPr>
            <p:cNvPr id="49" name="Rectángulo redondeado 48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bject 14"/>
            <p:cNvSpPr txBox="1"/>
            <p:nvPr/>
          </p:nvSpPr>
          <p:spPr>
            <a:xfrm>
              <a:off x="4848381" y="3806800"/>
              <a:ext cx="1012491" cy="29174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err="1" smtClean="0">
                  <a:solidFill>
                    <a:srgbClr val="505050"/>
                  </a:solidFill>
                </a:rPr>
                <a:t>main.ts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21" name="Conector recto de flecha 20"/>
          <p:cNvCxnSpPr/>
          <p:nvPr/>
        </p:nvCxnSpPr>
        <p:spPr>
          <a:xfrm>
            <a:off x="4297412" y="4551287"/>
            <a:ext cx="0" cy="5735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1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06243" y="1688224"/>
            <a:ext cx="837199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shouldn’t be able to add more quantity than we have in stock.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Limited Incrementing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58445" y="2421615"/>
            <a:ext cx="4261601" cy="2462213"/>
            <a:chOff x="435127" y="1791344"/>
            <a:chExt cx="5713124" cy="2846629"/>
          </a:xfrm>
        </p:grpSpPr>
        <p:sp>
          <p:nvSpPr>
            <p:cNvPr id="11" name="Rectángulo 10"/>
            <p:cNvSpPr/>
            <p:nvPr/>
          </p:nvSpPr>
          <p:spPr>
            <a:xfrm>
              <a:off x="435127" y="1791344"/>
              <a:ext cx="5713124" cy="2846629"/>
            </a:xfrm>
            <a:prstGeom prst="rect">
              <a:avLst/>
            </a:prstGeom>
            <a:solidFill>
              <a:srgbClr val="0F0F0F"/>
            </a:solidFill>
          </p:spPr>
          <p:txBody>
            <a:bodyPr wrap="square">
              <a:spAutoFit/>
            </a:bodyPr>
            <a:lstStyle/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 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</a:p>
            <a:p>
              <a:r>
                <a:rPr lang="es-ES" sz="1100" dirty="0" err="1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export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ItemListComponent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implements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OnInit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 . 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. . .</a:t>
              </a: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</a:t>
              </a:r>
              <a:r>
                <a:rPr lang="es-ES" sz="1100" dirty="0" err="1" smtClean="0">
                  <a:solidFill>
                    <a:srgbClr val="DCDCAA"/>
                  </a:solidFill>
                  <a:latin typeface="Consolas" panose="020B0609020204030204" pitchFamily="49" charset="0"/>
                </a:rPr>
                <a:t>upQuantity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s-ES" sz="11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   </a:t>
              </a:r>
              <a:r>
                <a:rPr lang="es-ES" sz="1100" dirty="0" err="1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if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s-ES" sz="11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stock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&gt; </a:t>
              </a:r>
              <a:r>
                <a:rPr lang="es-ES" sz="11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0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   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 err="1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quantity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++;</a:t>
              </a:r>
            </a:p>
            <a:p>
              <a:r>
                <a:rPr lang="es-ES" sz="1100" dirty="0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      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 err="1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stock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-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-;</a:t>
              </a: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  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endParaRPr lang="es-ES" sz="1100" dirty="0" smtClean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endParaRPr lang="es-E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516511" y="2527847"/>
              <a:ext cx="2899845" cy="11253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406243" y="2089498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05050"/>
                </a:solidFill>
              </a:rPr>
              <a:t>i</a:t>
            </a:r>
            <a:r>
              <a:rPr lang="en-US" sz="1600" b="1" dirty="0" smtClean="0">
                <a:solidFill>
                  <a:srgbClr val="505050"/>
                </a:solidFill>
              </a:rPr>
              <a:t>tem-</a:t>
            </a:r>
            <a:r>
              <a:rPr lang="en-US" sz="1600" b="1" dirty="0" err="1" smtClean="0">
                <a:solidFill>
                  <a:srgbClr val="505050"/>
                </a:solidFill>
              </a:rPr>
              <a:t>list.component.ts</a:t>
            </a:r>
            <a:endParaRPr lang="en-US" sz="1600" b="1" dirty="0">
              <a:solidFill>
                <a:srgbClr val="50505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72" y="2421615"/>
            <a:ext cx="3000375" cy="1914525"/>
          </a:xfrm>
          <a:prstGeom prst="rect">
            <a:avLst/>
          </a:prstGeom>
          <a:ln w="22225">
            <a:solidFill>
              <a:schemeClr val="bg2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46" y="4605000"/>
            <a:ext cx="2943225" cy="1971675"/>
          </a:xfrm>
          <a:prstGeom prst="rect">
            <a:avLst/>
          </a:prstGeom>
          <a:ln w="22225">
            <a:solidFill>
              <a:schemeClr val="bg2"/>
            </a:solidFill>
          </a:ln>
        </p:spPr>
      </p:pic>
      <p:cxnSp>
        <p:nvCxnSpPr>
          <p:cNvPr id="16" name="Conector curvado 15"/>
          <p:cNvCxnSpPr/>
          <p:nvPr/>
        </p:nvCxnSpPr>
        <p:spPr>
          <a:xfrm>
            <a:off x="3570514" y="5590837"/>
            <a:ext cx="2551612" cy="12700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curvado 20"/>
          <p:cNvCxnSpPr/>
          <p:nvPr/>
        </p:nvCxnSpPr>
        <p:spPr>
          <a:xfrm>
            <a:off x="3570514" y="6383383"/>
            <a:ext cx="3152503" cy="43543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1759269" y="5436948"/>
            <a:ext cx="171689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Increment quantity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839766" y="6229494"/>
            <a:ext cx="155589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Decrement stock</a:t>
            </a:r>
            <a:endParaRPr lang="en-US" sz="14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435128" y="4425380"/>
            <a:ext cx="377982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 decrease the quantity but not below zero.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a </a:t>
            </a:r>
            <a:r>
              <a:rPr lang="en-US" dirty="0" smtClean="0"/>
              <a:t>Decrease Button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43260" y="5302544"/>
            <a:ext cx="7347893" cy="1446550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s-E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"panel-amount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downQuantity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maxlength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item.quantity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1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 .</a:t>
            </a:r>
          </a:p>
          <a:p>
            <a:endParaRPr lang="en-US" sz="11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463018" y="5641098"/>
            <a:ext cx="5242582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6" name="Conector curvado 15"/>
          <p:cNvCxnSpPr>
            <a:stCxn id="8" idx="1"/>
          </p:cNvCxnSpPr>
          <p:nvPr/>
        </p:nvCxnSpPr>
        <p:spPr>
          <a:xfrm rot="10800000">
            <a:off x="435128" y="3082817"/>
            <a:ext cx="908133" cy="2943002"/>
          </a:xfrm>
          <a:prstGeom prst="curvedConnector3">
            <a:avLst>
              <a:gd name="adj1" fmla="val 125173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382925" y="1685653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05050"/>
                </a:solidFill>
              </a:rPr>
              <a:t>i</a:t>
            </a:r>
            <a:r>
              <a:rPr lang="en-US" sz="1600" b="1" dirty="0" smtClean="0">
                <a:solidFill>
                  <a:srgbClr val="505050"/>
                </a:solidFill>
              </a:rPr>
              <a:t>tem-</a:t>
            </a:r>
            <a:r>
              <a:rPr lang="en-US" sz="1600" b="1" dirty="0" err="1" smtClean="0">
                <a:solidFill>
                  <a:srgbClr val="505050"/>
                </a:solidFill>
              </a:rPr>
              <a:t>list.component.ts</a:t>
            </a:r>
            <a:endParaRPr lang="en-US" sz="1600" b="1" dirty="0">
              <a:solidFill>
                <a:srgbClr val="50505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288868" y="4991326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item-list.component.html</a:t>
            </a:r>
            <a:endParaRPr lang="en-US" sz="1600" b="1" dirty="0">
              <a:solidFill>
                <a:srgbClr val="505050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70" y="2248383"/>
            <a:ext cx="2933700" cy="155257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grpSp>
        <p:nvGrpSpPr>
          <p:cNvPr id="7" name="Grupo 6"/>
          <p:cNvGrpSpPr/>
          <p:nvPr/>
        </p:nvGrpSpPr>
        <p:grpSpPr>
          <a:xfrm>
            <a:off x="435127" y="2017770"/>
            <a:ext cx="4911936" cy="2123658"/>
            <a:chOff x="435127" y="2017770"/>
            <a:chExt cx="4911936" cy="2123658"/>
          </a:xfrm>
        </p:grpSpPr>
        <p:sp>
          <p:nvSpPr>
            <p:cNvPr id="4" name="Rectángulo 3"/>
            <p:cNvSpPr/>
            <p:nvPr/>
          </p:nvSpPr>
          <p:spPr>
            <a:xfrm>
              <a:off x="435127" y="2017770"/>
              <a:ext cx="4911936" cy="2123658"/>
            </a:xfrm>
            <a:prstGeom prst="rect">
              <a:avLst/>
            </a:prstGeom>
            <a:solidFill>
              <a:srgbClr val="0F0F0F"/>
            </a:solidFill>
          </p:spPr>
          <p:txBody>
            <a:bodyPr wrap="square">
              <a:spAutoFit/>
            </a:bodyPr>
            <a:lstStyle/>
            <a:p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 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.</a:t>
              </a:r>
            </a:p>
            <a:p>
              <a:r>
                <a:rPr lang="es-ES" sz="1100" dirty="0" err="1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export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ItemListComponent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implements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OnInit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 . </a:t>
              </a:r>
              <a:r>
                <a:rPr lang="es-ES" sz="11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. . .</a:t>
              </a: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</a:t>
              </a:r>
              <a:r>
                <a:rPr lang="es-ES" sz="1100" dirty="0" err="1" smtClean="0">
                  <a:solidFill>
                    <a:srgbClr val="DCDCAA"/>
                  </a:solidFill>
                  <a:latin typeface="Consolas" panose="020B0609020204030204" pitchFamily="49" charset="0"/>
                </a:rPr>
                <a:t>downQuantity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s-ES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s-ES" sz="1100" dirty="0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    </a:t>
              </a:r>
              <a:r>
                <a:rPr lang="es-ES" sz="1100" dirty="0" err="1" smtClean="0">
                  <a:solidFill>
                    <a:srgbClr val="C586C0"/>
                  </a:solidFill>
                  <a:latin typeface="Consolas" panose="020B0609020204030204" pitchFamily="49" charset="0"/>
                </a:rPr>
                <a:t>if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s-ES" sz="11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quantity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!== </a:t>
              </a:r>
              <a:r>
                <a:rPr lang="es-ES" sz="11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0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s-ES" sz="1100" dirty="0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      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item</a:t>
              </a:r>
              <a:r>
                <a:rPr lang="es-ES" sz="1100" dirty="0" err="1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s-ES" sz="1100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quantity</a:t>
              </a:r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-</a:t>
              </a:r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-;</a:t>
              </a: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  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 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s-ES" sz="11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s-ES" sz="11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endParaRPr lang="es-E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897" y="2555271"/>
              <a:ext cx="2428875" cy="1143000"/>
            </a:xfrm>
            <a:prstGeom prst="rect">
              <a:avLst/>
            </a:prstGeom>
          </p:spPr>
        </p:pic>
      </p:grpSp>
      <p:sp>
        <p:nvSpPr>
          <p:cNvPr id="17" name="Rectángulo 16"/>
          <p:cNvSpPr/>
          <p:nvPr/>
        </p:nvSpPr>
        <p:spPr>
          <a:xfrm>
            <a:off x="435126" y="2551753"/>
            <a:ext cx="3213764" cy="97404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374071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04487" y="1531566"/>
            <a:ext cx="838666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Any standard DOM event can be listened for by wrapping it in parentheses and </a:t>
            </a:r>
            <a:r>
              <a:rPr lang="en-US" sz="1400" dirty="0" smtClean="0">
                <a:solidFill>
                  <a:srgbClr val="505050"/>
                </a:solidFill>
              </a:rPr>
              <a:t>removing </a:t>
            </a:r>
            <a:r>
              <a:rPr lang="en-US" sz="1400" dirty="0">
                <a:solidFill>
                  <a:srgbClr val="505050"/>
                </a:solidFill>
              </a:rPr>
              <a:t>the “on” at the beginning of the word.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Other Events to Listen For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04487" y="2586671"/>
            <a:ext cx="8386666" cy="2585323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mouseover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"call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"call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focus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"call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keydown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"call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submit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"call()"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04487" y="1531566"/>
            <a:ext cx="838666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Sometimes you need additional event data, like which key is pressed or where the  mouse is on the screen. This is what the Angular event object is for.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Additional Event Data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61175" y="2265624"/>
            <a:ext cx="5978435" cy="30777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keydown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showKey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($event</a:t>
            </a:r>
            <a:r>
              <a:rPr lang="en-US" sz="1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04487" y="2926867"/>
            <a:ext cx="4572000" cy="738664"/>
          </a:xfrm>
          <a:prstGeom prst="rect">
            <a:avLst/>
          </a:prstGeom>
          <a:solidFill>
            <a:srgbClr val="0F0F0F"/>
          </a:solidFill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showKey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es-ES" sz="14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es-ES" sz="14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s-ES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s-E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keyCode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062241" y="2153983"/>
            <a:ext cx="871158" cy="44916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018903" y="2926866"/>
            <a:ext cx="898894" cy="31084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1" name="Conector curvado 10"/>
          <p:cNvCxnSpPr>
            <a:stCxn id="8" idx="2"/>
          </p:cNvCxnSpPr>
          <p:nvPr/>
        </p:nvCxnSpPr>
        <p:spPr>
          <a:xfrm rot="5400000">
            <a:off x="2976674" y="1544271"/>
            <a:ext cx="462270" cy="2580023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068159" y="2830584"/>
            <a:ext cx="254290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 can send the </a:t>
            </a:r>
            <a:r>
              <a:rPr lang="en-US" sz="1400" i="1" dirty="0" smtClean="0">
                <a:solidFill>
                  <a:srgbClr val="505050"/>
                </a:solidFill>
              </a:rPr>
              <a:t>$event</a:t>
            </a:r>
            <a:r>
              <a:rPr lang="en-US" sz="1400" dirty="0" smtClean="0">
                <a:solidFill>
                  <a:srgbClr val="505050"/>
                </a:solidFill>
              </a:rPr>
              <a:t> </a:t>
            </a:r>
            <a:r>
              <a:rPr lang="en-US" sz="1400" dirty="0">
                <a:solidFill>
                  <a:srgbClr val="505050"/>
                </a:solidFill>
              </a:rPr>
              <a:t>object </a:t>
            </a:r>
            <a:r>
              <a:rPr lang="en-US" sz="1400" dirty="0" smtClean="0">
                <a:solidFill>
                  <a:srgbClr val="505050"/>
                </a:solidFill>
              </a:rPr>
              <a:t>into our methods</a:t>
            </a:r>
            <a:r>
              <a:rPr lang="en-US" sz="1400" dirty="0">
                <a:solidFill>
                  <a:srgbClr val="505050"/>
                </a:solidFill>
              </a:rPr>
              <a:t>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04487" y="4109788"/>
            <a:ext cx="4946781" cy="307777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s-E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mouseover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s-E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getCoord</a:t>
            </a:r>
            <a:r>
              <a:rPr lang="es-ES" sz="1400" dirty="0">
                <a:solidFill>
                  <a:srgbClr val="CE9178"/>
                </a:solidFill>
                <a:latin typeface="Consolas" panose="020B0609020204030204" pitchFamily="49" charset="0"/>
              </a:rPr>
              <a:t>($</a:t>
            </a:r>
            <a:r>
              <a:rPr lang="es-E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event</a:t>
            </a:r>
            <a:r>
              <a:rPr lang="es-ES" sz="14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s-E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Hover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 Me</a:t>
            </a:r>
            <a:r>
              <a:rPr lang="es-E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s-E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04487" y="4944800"/>
            <a:ext cx="4572000" cy="646331"/>
          </a:xfrm>
          <a:prstGeom prst="rect">
            <a:avLst/>
          </a:prstGeom>
          <a:solidFill>
            <a:srgbClr val="0F0F0F"/>
          </a:solidFill>
        </p:spPr>
        <p:txBody>
          <a:bodyPr>
            <a:spAutoFit/>
          </a:bodyPr>
          <a:lstStyle/>
          <a:p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getCoord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2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 console</a:t>
            </a:r>
            <a:r>
              <a:rPr lang="es-E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s-E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clientX</a:t>
            </a:r>
            <a:r>
              <a:rPr lang="es-E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+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', 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Conector curvado 18"/>
          <p:cNvCxnSpPr>
            <a:stCxn id="21" idx="2"/>
          </p:cNvCxnSpPr>
          <p:nvPr/>
        </p:nvCxnSpPr>
        <p:spPr>
          <a:xfrm rot="5400000">
            <a:off x="2057101" y="4015817"/>
            <a:ext cx="683914" cy="1628796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2777877" y="4039094"/>
            <a:ext cx="871158" cy="44916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3" name="Rectángulo 22"/>
          <p:cNvSpPr/>
          <p:nvPr/>
        </p:nvSpPr>
        <p:spPr>
          <a:xfrm>
            <a:off x="1086080" y="5966062"/>
            <a:ext cx="6823479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could also call </a:t>
            </a:r>
            <a:r>
              <a:rPr lang="en-US" sz="1400" i="1" dirty="0" err="1">
                <a:solidFill>
                  <a:srgbClr val="505050"/>
                </a:solidFill>
              </a:rPr>
              <a:t>event.preventDefault</a:t>
            </a:r>
            <a:r>
              <a:rPr lang="en-US" sz="1400" i="1" dirty="0">
                <a:solidFill>
                  <a:srgbClr val="505050"/>
                </a:solidFill>
              </a:rPr>
              <a:t>(); </a:t>
            </a:r>
            <a:r>
              <a:rPr lang="en-US" sz="1400" dirty="0">
                <a:solidFill>
                  <a:srgbClr val="505050"/>
                </a:solidFill>
              </a:rPr>
              <a:t>to prevent a clicked link from  being followed or a form from being submitted.</a:t>
            </a:r>
          </a:p>
        </p:txBody>
      </p:sp>
    </p:spTree>
    <p:extLst>
      <p:ext uri="{BB962C8B-B14F-4D97-AF65-F5344CB8AC3E}">
        <p14:creationId xmlns:p14="http://schemas.microsoft.com/office/powerpoint/2010/main" val="28921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Event binding allows us to listen to any DOM event and call a component method when  it’s triggered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listen to any event, we need to remove the “on” in front of the word, wrap it in  parentheses, and specify a component method to call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we need to access the event object, we can pass it in to our component method </a:t>
            </a:r>
            <a:r>
              <a:rPr lang="en-US" sz="1400" dirty="0" smtClean="0"/>
              <a:t>with $event</a:t>
            </a:r>
            <a:r>
              <a:rPr lang="en-US" sz="1400" dirty="0"/>
              <a:t>.</a:t>
            </a:r>
          </a:p>
          <a:p>
            <a:pPr lvl="1" indent="0">
              <a:buNone/>
            </a:pPr>
            <a:endParaRPr lang="en-US" sz="1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09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Two-way</a:t>
            </a:r>
            <a:endParaRPr lang="es-ES" dirty="0" smtClean="0"/>
          </a:p>
          <a:p>
            <a:r>
              <a:rPr lang="es-ES" dirty="0" err="1" smtClean="0"/>
              <a:t>Binding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1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Data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695249" y="2114397"/>
            <a:ext cx="538224" cy="620555"/>
            <a:chOff x="3849188" y="3420432"/>
            <a:chExt cx="879565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curvado 19"/>
          <p:cNvCxnSpPr/>
          <p:nvPr/>
        </p:nvCxnSpPr>
        <p:spPr>
          <a:xfrm flipV="1">
            <a:off x="3432223" y="2404937"/>
            <a:ext cx="1538210" cy="1734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/>
          <p:cNvGrpSpPr/>
          <p:nvPr/>
        </p:nvGrpSpPr>
        <p:grpSpPr>
          <a:xfrm>
            <a:off x="5134636" y="2025388"/>
            <a:ext cx="788277" cy="798574"/>
            <a:chOff x="5551412" y="3872823"/>
            <a:chExt cx="1576554" cy="1724297"/>
          </a:xfrm>
        </p:grpSpPr>
        <p:sp>
          <p:nvSpPr>
            <p:cNvPr id="32" name="Rectángulo redondeado 3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3" name="Conector recto 3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41" name="object 14"/>
          <p:cNvSpPr txBox="1"/>
          <p:nvPr/>
        </p:nvSpPr>
        <p:spPr>
          <a:xfrm>
            <a:off x="3184744" y="1625965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JavaScript to HTML</a:t>
            </a:r>
            <a:endParaRPr b="1" dirty="0">
              <a:solidFill>
                <a:srgbClr val="505050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2695249" y="3383834"/>
            <a:ext cx="538224" cy="620555"/>
            <a:chOff x="3849188" y="3420432"/>
            <a:chExt cx="879565" cy="1064482"/>
          </a:xfrm>
        </p:grpSpPr>
        <p:sp>
          <p:nvSpPr>
            <p:cNvPr id="43" name="Rectángulo redondeado 4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4" name="Conector recto 4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curvado 48"/>
          <p:cNvCxnSpPr/>
          <p:nvPr/>
        </p:nvCxnSpPr>
        <p:spPr>
          <a:xfrm rot="10800000">
            <a:off x="3362997" y="3726411"/>
            <a:ext cx="1564439" cy="3030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o 50"/>
          <p:cNvGrpSpPr/>
          <p:nvPr/>
        </p:nvGrpSpPr>
        <p:grpSpPr>
          <a:xfrm>
            <a:off x="5085907" y="3329444"/>
            <a:ext cx="788277" cy="798574"/>
            <a:chOff x="5551412" y="3872823"/>
            <a:chExt cx="1576554" cy="1724297"/>
          </a:xfrm>
        </p:grpSpPr>
        <p:sp>
          <p:nvSpPr>
            <p:cNvPr id="52" name="Rectángulo redondeado 51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59" name="object 14"/>
          <p:cNvSpPr txBox="1"/>
          <p:nvPr/>
        </p:nvSpPr>
        <p:spPr>
          <a:xfrm>
            <a:off x="3136015" y="2930021"/>
            <a:ext cx="234213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smtClean="0">
                <a:solidFill>
                  <a:srgbClr val="505050"/>
                </a:solidFill>
              </a:rPr>
              <a:t>HTML to JavaScript</a:t>
            </a:r>
            <a:endParaRPr b="1" dirty="0">
              <a:solidFill>
                <a:srgbClr val="505050"/>
              </a:solidFill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582664" y="2132752"/>
            <a:ext cx="1898977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Property Binding</a:t>
            </a:r>
          </a:p>
          <a:p>
            <a:r>
              <a:rPr lang="en-US" sz="1600" b="1" dirty="0" smtClean="0">
                <a:solidFill>
                  <a:srgbClr val="505050"/>
                </a:solidFill>
              </a:rPr>
              <a:t>Class Binding</a:t>
            </a:r>
            <a:endParaRPr lang="en-US" sz="1600" b="1" dirty="0">
              <a:solidFill>
                <a:srgbClr val="505050"/>
              </a:solidFill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725434" y="3520635"/>
            <a:ext cx="161343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Event Binding</a:t>
            </a:r>
            <a:endParaRPr lang="en-US" sz="1600" b="1" dirty="0">
              <a:solidFill>
                <a:srgbClr val="505050"/>
              </a:solidFill>
            </a:endParaRPr>
          </a:p>
        </p:txBody>
      </p:sp>
      <p:grpSp>
        <p:nvGrpSpPr>
          <p:cNvPr id="60" name="Grupo 59"/>
          <p:cNvGrpSpPr/>
          <p:nvPr/>
        </p:nvGrpSpPr>
        <p:grpSpPr>
          <a:xfrm>
            <a:off x="2660112" y="4607717"/>
            <a:ext cx="538224" cy="620555"/>
            <a:chOff x="3849188" y="3420432"/>
            <a:chExt cx="879565" cy="1064482"/>
          </a:xfrm>
        </p:grpSpPr>
        <p:sp>
          <p:nvSpPr>
            <p:cNvPr id="61" name="Rectángulo redondeado 6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2" name="Conector recto 6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Conector curvado 66"/>
          <p:cNvCxnSpPr/>
          <p:nvPr/>
        </p:nvCxnSpPr>
        <p:spPr>
          <a:xfrm flipV="1">
            <a:off x="3358441" y="4756294"/>
            <a:ext cx="1544154" cy="31257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67"/>
          <p:cNvSpPr/>
          <p:nvPr/>
        </p:nvSpPr>
        <p:spPr>
          <a:xfrm>
            <a:off x="5888331" y="4771348"/>
            <a:ext cx="359870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Like a text box, that should stay in sync</a:t>
            </a:r>
          </a:p>
        </p:txBody>
      </p:sp>
      <p:grpSp>
        <p:nvGrpSpPr>
          <p:cNvPr id="69" name="Grupo 68"/>
          <p:cNvGrpSpPr/>
          <p:nvPr/>
        </p:nvGrpSpPr>
        <p:grpSpPr>
          <a:xfrm>
            <a:off x="5048871" y="4570766"/>
            <a:ext cx="788277" cy="798574"/>
            <a:chOff x="5551412" y="3872823"/>
            <a:chExt cx="1576554" cy="1724297"/>
          </a:xfrm>
        </p:grpSpPr>
        <p:sp>
          <p:nvSpPr>
            <p:cNvPr id="70" name="Rectángulo redondeado 69"/>
            <p:cNvSpPr/>
            <p:nvPr/>
          </p:nvSpPr>
          <p:spPr>
            <a:xfrm>
              <a:off x="5551412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Imagen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11" y="4509648"/>
              <a:ext cx="773959" cy="773959"/>
            </a:xfrm>
            <a:prstGeom prst="rect">
              <a:avLst/>
            </a:prstGeom>
          </p:spPr>
        </p:pic>
      </p:grpSp>
      <p:sp>
        <p:nvSpPr>
          <p:cNvPr id="77" name="object 14"/>
          <p:cNvSpPr txBox="1"/>
          <p:nvPr/>
        </p:nvSpPr>
        <p:spPr>
          <a:xfrm>
            <a:off x="3452305" y="4214731"/>
            <a:ext cx="145029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b="1" dirty="0" err="1" smtClean="0">
                <a:solidFill>
                  <a:srgbClr val="505050"/>
                </a:solidFill>
              </a:rPr>
              <a:t>Both</a:t>
            </a:r>
            <a:r>
              <a:rPr lang="es-ES" b="1" dirty="0" smtClean="0">
                <a:solidFill>
                  <a:srgbClr val="505050"/>
                </a:solidFill>
              </a:rPr>
              <a:t> </a:t>
            </a:r>
            <a:r>
              <a:rPr lang="es-ES" b="1" dirty="0" err="1" smtClean="0">
                <a:solidFill>
                  <a:srgbClr val="505050"/>
                </a:solidFill>
              </a:rPr>
              <a:t>Ways</a:t>
            </a:r>
            <a:endParaRPr b="1" dirty="0">
              <a:solidFill>
                <a:srgbClr val="505050"/>
              </a:solidFill>
            </a:endParaRPr>
          </a:p>
        </p:txBody>
      </p:sp>
      <p:cxnSp>
        <p:nvCxnSpPr>
          <p:cNvPr id="80" name="Conector curvado 79"/>
          <p:cNvCxnSpPr/>
          <p:nvPr/>
        </p:nvCxnSpPr>
        <p:spPr>
          <a:xfrm rot="10800000" flipV="1">
            <a:off x="3327861" y="5069440"/>
            <a:ext cx="1564439" cy="25061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580291" y="4213054"/>
            <a:ext cx="353461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The ﬁrst thing we </a:t>
            </a:r>
            <a:r>
              <a:rPr lang="en-US" sz="1400" dirty="0" smtClean="0">
                <a:solidFill>
                  <a:srgbClr val="505050"/>
                </a:solidFill>
              </a:rPr>
              <a:t>tried was </a:t>
            </a:r>
            <a:r>
              <a:rPr lang="en-US" sz="1400" dirty="0">
                <a:solidFill>
                  <a:srgbClr val="505050"/>
                </a:solidFill>
              </a:rPr>
              <a:t>to use property binding to bind the value to the quantity.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Checking Out our Input Field Using Property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67900" y="1950876"/>
            <a:ext cx="7347893" cy="1446550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s-E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"panel-amount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downQuantity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maxlength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item.quantity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1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 .</a:t>
            </a:r>
          </a:p>
          <a:p>
            <a:endParaRPr lang="en-US" sz="11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573485" y="2438621"/>
            <a:ext cx="2065011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9" name="Rectángulo 28"/>
          <p:cNvSpPr/>
          <p:nvPr/>
        </p:nvSpPr>
        <p:spPr>
          <a:xfrm>
            <a:off x="313508" y="1639658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item-list.component.html</a:t>
            </a:r>
            <a:endParaRPr lang="en-US" sz="1600" b="1" dirty="0">
              <a:solidFill>
                <a:srgbClr val="505050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00" y="3829182"/>
            <a:ext cx="2933700" cy="155257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Conector curvado 18"/>
          <p:cNvCxnSpPr>
            <a:stCxn id="8" idx="3"/>
            <a:endCxn id="18" idx="3"/>
          </p:cNvCxnSpPr>
          <p:nvPr/>
        </p:nvCxnSpPr>
        <p:spPr>
          <a:xfrm flipH="1">
            <a:off x="7114903" y="2674151"/>
            <a:ext cx="600890" cy="1800513"/>
          </a:xfrm>
          <a:prstGeom prst="curvedConnector3">
            <a:avLst>
              <a:gd name="adj1" fmla="val -3804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1163912" y="5674165"/>
            <a:ext cx="690893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This gives us our quantity value in our input box, </a:t>
            </a:r>
            <a:r>
              <a:rPr lang="en-US" b="1" u="sng" dirty="0">
                <a:solidFill>
                  <a:srgbClr val="505050"/>
                </a:solidFill>
              </a:rPr>
              <a:t>but only in one </a:t>
            </a:r>
            <a:r>
              <a:rPr lang="en-US" b="1" u="sng" dirty="0" smtClean="0">
                <a:solidFill>
                  <a:srgbClr val="505050"/>
                </a:solidFill>
              </a:rPr>
              <a:t>direction</a:t>
            </a:r>
            <a:r>
              <a:rPr lang="en-US" sz="1400" dirty="0">
                <a:solidFill>
                  <a:srgbClr val="505050"/>
                </a:solidFill>
              </a:rPr>
              <a:t>: from our </a:t>
            </a:r>
            <a:r>
              <a:rPr lang="en-US" sz="1400" dirty="0" smtClean="0">
                <a:solidFill>
                  <a:srgbClr val="505050"/>
                </a:solidFill>
              </a:rPr>
              <a:t>component property </a:t>
            </a:r>
            <a:r>
              <a:rPr lang="en-US" sz="1400" dirty="0">
                <a:solidFill>
                  <a:srgbClr val="505050"/>
                </a:solidFill>
              </a:rPr>
              <a:t>to </a:t>
            </a:r>
            <a:r>
              <a:rPr lang="en-US" sz="1400" dirty="0" smtClean="0">
                <a:solidFill>
                  <a:srgbClr val="505050"/>
                </a:solidFill>
              </a:rPr>
              <a:t>our </a:t>
            </a:r>
            <a:r>
              <a:rPr lang="en-US" sz="1400" dirty="0">
                <a:solidFill>
                  <a:srgbClr val="505050"/>
                </a:solidFill>
              </a:rPr>
              <a:t>input value.</a:t>
            </a:r>
          </a:p>
        </p:txBody>
      </p:sp>
    </p:spTree>
    <p:extLst>
      <p:ext uri="{BB962C8B-B14F-4D97-AF65-F5344CB8AC3E}">
        <p14:creationId xmlns:p14="http://schemas.microsoft.com/office/powerpoint/2010/main" val="2938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580291" y="4213054"/>
            <a:ext cx="353461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Now the information is flowing two ways.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Event Binding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67900" y="2360175"/>
            <a:ext cx="7347893" cy="1615827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s-E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"panel-amount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downQuantity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maxlength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item.quantity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		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7EDCF5"/>
                </a:solidFill>
                <a:latin typeface="Consolas" panose="020B0609020204030204" pitchFamily="49" charset="0"/>
              </a:rPr>
              <a:t>input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item.quantity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= $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event.target.value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1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 .</a:t>
            </a:r>
          </a:p>
          <a:p>
            <a:endParaRPr lang="en-US" sz="11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670123" y="3018129"/>
            <a:ext cx="3827957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9" name="Rectángulo 28"/>
          <p:cNvSpPr/>
          <p:nvPr/>
        </p:nvSpPr>
        <p:spPr>
          <a:xfrm>
            <a:off x="313508" y="2048957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item-list.component.html</a:t>
            </a:r>
            <a:endParaRPr lang="en-US" sz="1600" b="1" dirty="0">
              <a:solidFill>
                <a:srgbClr val="505050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00" y="4117943"/>
            <a:ext cx="2933700" cy="155257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Conector curvado 18"/>
          <p:cNvCxnSpPr>
            <a:stCxn id="8" idx="3"/>
            <a:endCxn id="18" idx="3"/>
          </p:cNvCxnSpPr>
          <p:nvPr/>
        </p:nvCxnSpPr>
        <p:spPr>
          <a:xfrm flipH="1">
            <a:off x="7114903" y="3168089"/>
            <a:ext cx="600890" cy="1198854"/>
          </a:xfrm>
          <a:prstGeom prst="curvedConnector3">
            <a:avLst>
              <a:gd name="adj1" fmla="val -38044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1059408" y="5907570"/>
            <a:ext cx="723985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05050"/>
                </a:solidFill>
              </a:rPr>
              <a:t>But it’s really awful and there’s another way, the “Angular way”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97673" y="1596233"/>
            <a:ext cx="768834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We need to listen for the input event on our input box.</a:t>
            </a:r>
          </a:p>
        </p:txBody>
      </p:sp>
    </p:spTree>
    <p:extLst>
      <p:ext uri="{BB962C8B-B14F-4D97-AF65-F5344CB8AC3E}">
        <p14:creationId xmlns:p14="http://schemas.microsoft.com/office/powerpoint/2010/main" val="33649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3" y="2094495"/>
            <a:ext cx="5595113" cy="347028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70646" y="3282597"/>
            <a:ext cx="327335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Import </a:t>
            </a:r>
            <a:r>
              <a:rPr lang="en-US" sz="1400" dirty="0" err="1" smtClean="0">
                <a:solidFill>
                  <a:srgbClr val="505050"/>
                </a:solidFill>
              </a:rPr>
              <a:t>FormsModule</a:t>
            </a:r>
            <a:r>
              <a:rPr lang="en-US" sz="1400" dirty="0" smtClean="0">
                <a:solidFill>
                  <a:srgbClr val="505050"/>
                </a:solidFill>
              </a:rPr>
              <a:t> from Angular core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Importing the </a:t>
            </a:r>
            <a:r>
              <a:rPr lang="en-US" dirty="0" err="1"/>
              <a:t>FormsModule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87548" y="2636978"/>
            <a:ext cx="3827957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9" name="Conector curvado 18"/>
          <p:cNvCxnSpPr>
            <a:stCxn id="18" idx="0"/>
            <a:endCxn id="15" idx="3"/>
          </p:cNvCxnSpPr>
          <p:nvPr/>
        </p:nvCxnSpPr>
        <p:spPr>
          <a:xfrm rot="16200000" flipV="1">
            <a:off x="5652863" y="1428137"/>
            <a:ext cx="517102" cy="3191818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97673" y="1596233"/>
            <a:ext cx="768834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0"/>
                </a:solidFill>
              </a:rPr>
              <a:t>Let’s import the </a:t>
            </a:r>
            <a:r>
              <a:rPr lang="en-US" sz="1400" dirty="0" err="1">
                <a:solidFill>
                  <a:srgbClr val="505050"/>
                </a:solidFill>
              </a:rPr>
              <a:t>FormsModule</a:t>
            </a:r>
            <a:r>
              <a:rPr lang="en-US" sz="1400" dirty="0">
                <a:solidFill>
                  <a:srgbClr val="505050"/>
                </a:solidFill>
              </a:rPr>
              <a:t> to get additional forms functionality into our codebase.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10699" y="4520831"/>
            <a:ext cx="983267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3636898" y="6081880"/>
            <a:ext cx="327335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Make form-specific functionality available to our whole app</a:t>
            </a:r>
            <a:endParaRPr lang="en-US" sz="1400" dirty="0">
              <a:solidFill>
                <a:srgbClr val="505050"/>
              </a:solidFill>
            </a:endParaRPr>
          </a:p>
        </p:txBody>
      </p:sp>
      <p:cxnSp>
        <p:nvCxnSpPr>
          <p:cNvPr id="21" name="Conector curvado 20"/>
          <p:cNvCxnSpPr>
            <a:stCxn id="20" idx="0"/>
          </p:cNvCxnSpPr>
          <p:nvPr/>
        </p:nvCxnSpPr>
        <p:spPr>
          <a:xfrm rot="16200000" flipV="1">
            <a:off x="2823423" y="3631728"/>
            <a:ext cx="1420696" cy="3479608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Will This Course Cover?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380816" y="1908355"/>
            <a:ext cx="8324070" cy="3787051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Part </a:t>
            </a:r>
            <a:r>
              <a:rPr lang="en-US" sz="2000" dirty="0"/>
              <a:t>1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Our First Component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Part </a:t>
            </a:r>
            <a:r>
              <a:rPr lang="en-US" sz="2000" dirty="0"/>
              <a:t>2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Structural Directives, Pipes &amp; Methods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Part </a:t>
            </a:r>
            <a:r>
              <a:rPr lang="en-US" sz="2000" dirty="0"/>
              <a:t>3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Code Organization &amp; Data Models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Part </a:t>
            </a:r>
            <a:r>
              <a:rPr lang="en-US" sz="2000" dirty="0"/>
              <a:t>4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Binding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Part </a:t>
            </a:r>
            <a:r>
              <a:rPr lang="en-US" sz="2000" dirty="0"/>
              <a:t>5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Services &amp; HTTP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67898" y="4109001"/>
            <a:ext cx="666862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Notice that we’re using both brackets(input) and parentheses(output).   </a:t>
            </a:r>
            <a:r>
              <a:rPr lang="en-US" sz="2800" dirty="0" smtClean="0">
                <a:solidFill>
                  <a:schemeClr val="tx2"/>
                </a:solidFill>
              </a:rPr>
              <a:t>[()]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ngModel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67900" y="2360175"/>
            <a:ext cx="7835574" cy="1446550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s-E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"panel-amount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downQuantity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maxlength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amount“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[(</a:t>
            </a:r>
            <a:r>
              <a:rPr lang="en-US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ngModel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)]=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item.quantity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-amount"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upQuantity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(item)"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1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. . . .</a:t>
            </a:r>
          </a:p>
          <a:p>
            <a:endParaRPr lang="en-US" sz="11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634446" y="2880145"/>
            <a:ext cx="2325187" cy="2570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9" name="Rectángulo 28"/>
          <p:cNvSpPr/>
          <p:nvPr/>
        </p:nvSpPr>
        <p:spPr>
          <a:xfrm>
            <a:off x="313508" y="2048957"/>
            <a:ext cx="350980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505050"/>
                </a:solidFill>
              </a:rPr>
              <a:t>item-list.component.html</a:t>
            </a:r>
            <a:endParaRPr lang="en-US" sz="1600" b="1" dirty="0">
              <a:solidFill>
                <a:srgbClr val="505050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31" y="4934497"/>
            <a:ext cx="2933700" cy="155257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Conector curvado 18"/>
          <p:cNvCxnSpPr>
            <a:stCxn id="15" idx="2"/>
            <a:endCxn id="18" idx="0"/>
          </p:cNvCxnSpPr>
          <p:nvPr/>
        </p:nvCxnSpPr>
        <p:spPr>
          <a:xfrm rot="5400000">
            <a:off x="4763715" y="2075676"/>
            <a:ext cx="971822" cy="3094828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97673" y="1596233"/>
            <a:ext cx="768834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505050"/>
                </a:solidFill>
              </a:rPr>
              <a:t>ngModel</a:t>
            </a:r>
            <a:r>
              <a:rPr lang="en-US" sz="1400" dirty="0">
                <a:solidFill>
                  <a:srgbClr val="505050"/>
                </a:solidFill>
              </a:rPr>
              <a:t> allows us to have one command to express two-way data binding</a:t>
            </a:r>
            <a:r>
              <a:rPr lang="en-US" sz="1400" dirty="0" smtClean="0">
                <a:solidFill>
                  <a:srgbClr val="505050"/>
                </a:solidFill>
              </a:rPr>
              <a:t>.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136567" y="5374326"/>
            <a:ext cx="412786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This syntax is sometimes called “banana in a box”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25" name="Conector curvado 24"/>
          <p:cNvCxnSpPr>
            <a:stCxn id="24" idx="0"/>
          </p:cNvCxnSpPr>
          <p:nvPr/>
        </p:nvCxnSpPr>
        <p:spPr>
          <a:xfrm rot="5400000" flipH="1" flipV="1">
            <a:off x="5900564" y="5004717"/>
            <a:ext cx="669546" cy="6967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3914731" y="3431420"/>
            <a:ext cx="448277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These are component properties uses in the right way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ngModel</a:t>
            </a:r>
            <a:r>
              <a:rPr lang="en-US" dirty="0"/>
              <a:t> Syntax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67898" y="2225457"/>
            <a:ext cx="7835574" cy="261610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[(</a:t>
            </a:r>
            <a:r>
              <a:rPr lang="en-US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ngModel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)]=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“&lt;must be data property&gt;“</a:t>
            </a:r>
          </a:p>
        </p:txBody>
      </p:sp>
      <p:cxnSp>
        <p:nvCxnSpPr>
          <p:cNvPr id="19" name="Conector curvado 18"/>
          <p:cNvCxnSpPr>
            <a:stCxn id="18" idx="2"/>
          </p:cNvCxnSpPr>
          <p:nvPr/>
        </p:nvCxnSpPr>
        <p:spPr>
          <a:xfrm rot="5400000" flipH="1">
            <a:off x="4532942" y="2116022"/>
            <a:ext cx="164359" cy="3081992"/>
          </a:xfrm>
          <a:prstGeom prst="curvedConnector4">
            <a:avLst>
              <a:gd name="adj1" fmla="val -139086"/>
              <a:gd name="adj2" fmla="val 86363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97673" y="1596233"/>
            <a:ext cx="768834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505050"/>
                </a:solidFill>
              </a:rPr>
              <a:t>When we use the </a:t>
            </a:r>
            <a:r>
              <a:rPr lang="en-US" sz="1400" i="1" dirty="0" err="1">
                <a:solidFill>
                  <a:srgbClr val="505050"/>
                </a:solidFill>
              </a:rPr>
              <a:t>ngModel</a:t>
            </a:r>
            <a:r>
              <a:rPr lang="en-US" sz="1400" i="1" dirty="0">
                <a:solidFill>
                  <a:srgbClr val="505050"/>
                </a:solidFill>
              </a:rPr>
              <a:t> syntax, we can only set it equal to a data bound property.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67900" y="3236091"/>
            <a:ext cx="2706226" cy="600164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[(</a:t>
            </a:r>
            <a:r>
              <a:rPr lang="en-US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ngModel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)]=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user.age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</a:p>
          <a:p>
            <a:endParaRPr lang="en-US" sz="11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[(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ngModel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)]=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96091" y="2669412"/>
            <a:ext cx="666862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We will mostly use this for form fields.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914731" y="4675854"/>
            <a:ext cx="167831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This will error out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21" name="Conector curvado 20"/>
          <p:cNvCxnSpPr>
            <a:stCxn id="20" idx="2"/>
            <a:endCxn id="22" idx="3"/>
          </p:cNvCxnSpPr>
          <p:nvPr/>
        </p:nvCxnSpPr>
        <p:spPr>
          <a:xfrm rot="5400000" flipH="1">
            <a:off x="3771659" y="4001404"/>
            <a:ext cx="284693" cy="1679763"/>
          </a:xfrm>
          <a:prstGeom prst="curvedConnector4">
            <a:avLst>
              <a:gd name="adj1" fmla="val -80297"/>
              <a:gd name="adj2" fmla="val 7497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367898" y="4568133"/>
            <a:ext cx="2706226" cy="261610"/>
          </a:xfrm>
          <a:prstGeom prst="rect">
            <a:avLst/>
          </a:prstGeom>
          <a:solidFill>
            <a:srgbClr val="0F0F0F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[(</a:t>
            </a:r>
            <a:r>
              <a:rPr lang="en-US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ngModel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)]=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fullName</a:t>
            </a:r>
            <a:r>
              <a:rPr lang="en-US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()“</a:t>
            </a:r>
          </a:p>
        </p:txBody>
      </p:sp>
    </p:spTree>
    <p:extLst>
      <p:ext uri="{BB962C8B-B14F-4D97-AF65-F5344CB8AC3E}">
        <p14:creationId xmlns:p14="http://schemas.microsoft.com/office/powerpoint/2010/main" val="405643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[(</a:t>
            </a:r>
            <a:r>
              <a:rPr lang="en-US" sz="1400" dirty="0" err="1"/>
              <a:t>ngModel</a:t>
            </a:r>
            <a:r>
              <a:rPr lang="en-US" sz="1400" dirty="0"/>
              <a:t>)] syntax allows us to specify a component property that will </a:t>
            </a:r>
            <a:r>
              <a:rPr lang="en-US" sz="1400" dirty="0" smtClean="0"/>
              <a:t>use </a:t>
            </a:r>
            <a:r>
              <a:rPr lang="en-US" sz="1400" dirty="0"/>
              <a:t>two-way binding.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Two-way binding means that if the component property is modiﬁed inside the  component ( JavaScript) or inside our web page (HTML), it will stay in sync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>
          <a:xfrm>
            <a:off x="1511317" y="4445102"/>
            <a:ext cx="1404938" cy="650400"/>
          </a:xfrm>
        </p:spPr>
        <p:txBody>
          <a:bodyPr/>
          <a:lstStyle/>
          <a:p>
            <a:r>
              <a:rPr lang="es-ES" dirty="0" err="1" smtClean="0"/>
              <a:t>Service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31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Revisiting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Mock</a:t>
            </a:r>
            <a:r>
              <a:rPr lang="es-ES" dirty="0"/>
              <a:t> Data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06942" y="5452872"/>
            <a:ext cx="8324070" cy="460375"/>
          </a:xfrm>
        </p:spPr>
        <p:txBody>
          <a:bodyPr/>
          <a:lstStyle/>
          <a:p>
            <a:r>
              <a:rPr lang="en-US" sz="1400" dirty="0"/>
              <a:t>We are loading our </a:t>
            </a:r>
            <a:r>
              <a:rPr lang="en-US" sz="1400" dirty="0" smtClean="0"/>
              <a:t>item-list by </a:t>
            </a:r>
            <a:r>
              <a:rPr lang="en-US" sz="1400" dirty="0"/>
              <a:t>importing our mock ﬁle, but this isn’t the best </a:t>
            </a:r>
            <a:r>
              <a:rPr lang="en-US" sz="1400" dirty="0" smtClean="0"/>
              <a:t>solution </a:t>
            </a:r>
            <a:r>
              <a:rPr lang="en-US" sz="1400" dirty="0"/>
              <a:t>for working with data.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7" y="1760484"/>
            <a:ext cx="4720386" cy="32756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924" y="1762403"/>
            <a:ext cx="3156082" cy="327374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70561" y="2255522"/>
            <a:ext cx="1929162" cy="1872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6478100" y="2216019"/>
            <a:ext cx="427794" cy="22673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735875" y="3827931"/>
            <a:ext cx="1563188" cy="53245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5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This Isn’t the Best Method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27910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We’d need to import the mocks on every ﬁle </a:t>
            </a:r>
            <a:br>
              <a:rPr lang="en-US" sz="1400" dirty="0"/>
            </a:br>
            <a:r>
              <a:rPr lang="en-US" sz="1400" dirty="0" smtClean="0"/>
              <a:t>that </a:t>
            </a:r>
            <a:r>
              <a:rPr lang="en-US" sz="1400" dirty="0"/>
              <a:t>needs the data. If the way we access 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this </a:t>
            </a:r>
            <a:r>
              <a:rPr lang="en-US" sz="1400" dirty="0"/>
              <a:t>data changes, we’d have to change it 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It’s not easy to switch between real </a:t>
            </a:r>
            <a:r>
              <a:rPr lang="en-US" sz="1400" dirty="0" smtClean="0"/>
              <a:t>and</a:t>
            </a:r>
            <a:br>
              <a:rPr lang="en-US" sz="1400" dirty="0" smtClean="0"/>
            </a:br>
            <a:r>
              <a:rPr lang="en-US" sz="1400" dirty="0" smtClean="0"/>
              <a:t>mock </a:t>
            </a:r>
            <a:r>
              <a:rPr lang="en-US" sz="1400" dirty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</a:t>
            </a:r>
            <a:r>
              <a:rPr lang="en-US" sz="1400" dirty="0"/>
              <a:t>sort of data </a:t>
            </a:r>
            <a:r>
              <a:rPr lang="en-US" sz="1400" dirty="0" smtClean="0"/>
              <a:t>loading </a:t>
            </a:r>
            <a:r>
              <a:rPr lang="en-US" sz="1400" dirty="0"/>
              <a:t>is best left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to </a:t>
            </a:r>
            <a:r>
              <a:rPr lang="en-US" sz="1400" dirty="0"/>
              <a:t>service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704" y="1702529"/>
            <a:ext cx="4720386" cy="32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Introducing Services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Services are used to organize and share code across your app, and they’re usually where we  create our data access </a:t>
            </a:r>
            <a:r>
              <a:rPr lang="en-US" sz="1400" dirty="0" smtClean="0"/>
              <a:t>methods</a:t>
            </a:r>
            <a:r>
              <a:rPr lang="en-US" sz="1400" dirty="0"/>
              <a:t>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164866" y="3250318"/>
            <a:ext cx="220109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Asks the service for data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195119" y="2311743"/>
            <a:ext cx="2699959" cy="664370"/>
            <a:chOff x="3849188" y="3420432"/>
            <a:chExt cx="4177994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>
                  <a:solidFill>
                    <a:srgbClr val="505050"/>
                  </a:solidFill>
                </a:rPr>
                <a:t>i</a:t>
              </a:r>
              <a:r>
                <a:rPr lang="es-ES" sz="1400" b="1" dirty="0" err="1" smtClean="0">
                  <a:solidFill>
                    <a:srgbClr val="505050"/>
                  </a:solidFill>
                </a:rPr>
                <a:t>tem-list.component.ts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17" name="Conector curvado 16"/>
          <p:cNvCxnSpPr>
            <a:stCxn id="16" idx="3"/>
            <a:endCxn id="27" idx="3"/>
          </p:cNvCxnSpPr>
          <p:nvPr/>
        </p:nvCxnSpPr>
        <p:spPr>
          <a:xfrm>
            <a:off x="3895078" y="2667980"/>
            <a:ext cx="12700" cy="1472455"/>
          </a:xfrm>
          <a:prstGeom prst="curvedConnector3">
            <a:avLst>
              <a:gd name="adj1" fmla="val 18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1195119" y="3784198"/>
            <a:ext cx="2699959" cy="664370"/>
            <a:chOff x="3849188" y="3420432"/>
            <a:chExt cx="4177994" cy="10644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item-list.service.ts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1195119" y="5220672"/>
            <a:ext cx="2699959" cy="664370"/>
            <a:chOff x="3849188" y="3420432"/>
            <a:chExt cx="4177994" cy="1064482"/>
          </a:xfrm>
        </p:grpSpPr>
        <p:sp>
          <p:nvSpPr>
            <p:cNvPr id="29" name="Rectángulo redondeado 28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29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>
                  <a:solidFill>
                    <a:srgbClr val="505050"/>
                  </a:solidFill>
                </a:rPr>
                <a:t>m</a:t>
              </a:r>
              <a:r>
                <a:rPr lang="es-ES" sz="1400" b="1" dirty="0" err="1" smtClean="0">
                  <a:solidFill>
                    <a:srgbClr val="505050"/>
                  </a:solidFill>
                </a:rPr>
                <a:t>ock.ts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38" name="Conector curvado 37"/>
          <p:cNvCxnSpPr>
            <a:stCxn id="35" idx="3"/>
            <a:endCxn id="27" idx="3"/>
          </p:cNvCxnSpPr>
          <p:nvPr/>
        </p:nvCxnSpPr>
        <p:spPr>
          <a:xfrm flipV="1">
            <a:off x="3895078" y="4140435"/>
            <a:ext cx="12700" cy="1436474"/>
          </a:xfrm>
          <a:prstGeom prst="curvedConnector3">
            <a:avLst>
              <a:gd name="adj1" fmla="val 18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/>
          <p:cNvSpPr/>
          <p:nvPr/>
        </p:nvSpPr>
        <p:spPr>
          <a:xfrm>
            <a:off x="4164866" y="4704783"/>
            <a:ext cx="255815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Fetches the appropriate data</a:t>
            </a:r>
          </a:p>
        </p:txBody>
      </p:sp>
      <p:sp>
        <p:nvSpPr>
          <p:cNvPr id="4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944853" y="6061689"/>
            <a:ext cx="6884153" cy="600047"/>
          </a:xfrm>
        </p:spPr>
        <p:txBody>
          <a:bodyPr/>
          <a:lstStyle/>
          <a:p>
            <a:r>
              <a:rPr lang="en-US" sz="1400" dirty="0"/>
              <a:t>First, let’s create the simplest service, and then we’ll learn something  called </a:t>
            </a:r>
            <a:r>
              <a:rPr lang="en-US" sz="1400" b="1" u="sng" dirty="0"/>
              <a:t>dependency injection </a:t>
            </a:r>
            <a:r>
              <a:rPr lang="en-US" sz="1400" dirty="0"/>
              <a:t>to make it even more powerful.</a:t>
            </a:r>
          </a:p>
        </p:txBody>
      </p:sp>
    </p:spTree>
    <p:extLst>
      <p:ext uri="{BB962C8B-B14F-4D97-AF65-F5344CB8AC3E}">
        <p14:creationId xmlns:p14="http://schemas.microsoft.com/office/powerpoint/2010/main" val="15231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Writing Our First Service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74396" y="369820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tx2"/>
                </a:solidFill>
              </a:rPr>
              <a:t>We’ve</a:t>
            </a:r>
            <a:r>
              <a:rPr lang="es-ES" sz="1600" dirty="0" smtClean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decoupled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our</a:t>
            </a:r>
            <a:r>
              <a:rPr lang="es-ES" sz="1600" dirty="0">
                <a:solidFill>
                  <a:schemeClr val="tx2"/>
                </a:solidFill>
              </a:rPr>
              <a:t> data</a:t>
            </a:r>
            <a:r>
              <a:rPr lang="es-ES" sz="1600" dirty="0" smtClean="0">
                <a:solidFill>
                  <a:schemeClr val="tx2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600" dirty="0" smtClean="0">
              <a:solidFill>
                <a:schemeClr val="tx2"/>
              </a:solidFill>
            </a:endParaRPr>
          </a:p>
          <a:p>
            <a:r>
              <a:rPr lang="es-ES" dirty="0" err="1" smtClean="0"/>
              <a:t>But</a:t>
            </a:r>
            <a:r>
              <a:rPr lang="es-ES" dirty="0" smtClean="0"/>
              <a:t>  ……………….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Classes using this service must know how to create a </a:t>
            </a:r>
            <a:r>
              <a:rPr lang="en-US" sz="1600" dirty="0" err="1" smtClean="0">
                <a:solidFill>
                  <a:srgbClr val="C00000"/>
                </a:solidFill>
              </a:rPr>
              <a:t>ItemListService</a:t>
            </a:r>
            <a:r>
              <a:rPr lang="en-US" sz="1600" dirty="0" smtClean="0">
                <a:solidFill>
                  <a:srgbClr val="C00000"/>
                </a:solidFill>
              </a:rPr>
              <a:t>.</a:t>
            </a:r>
            <a:endParaRPr lang="en-US" sz="16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We’ll be creating a new </a:t>
            </a:r>
            <a:r>
              <a:rPr lang="en-US" sz="1600" dirty="0" err="1" smtClean="0">
                <a:solidFill>
                  <a:srgbClr val="C00000"/>
                </a:solidFill>
              </a:rPr>
              <a:t>ItemListService</a:t>
            </a:r>
            <a:r>
              <a:rPr lang="en-US" sz="1600" dirty="0" smtClean="0">
                <a:solidFill>
                  <a:srgbClr val="C00000"/>
                </a:solidFill>
              </a:rPr>
              <a:t> every </a:t>
            </a:r>
            <a:r>
              <a:rPr lang="en-US" sz="1600" dirty="0">
                <a:solidFill>
                  <a:srgbClr val="C00000"/>
                </a:solidFill>
              </a:rPr>
              <a:t>time we need to fetch </a:t>
            </a:r>
            <a:r>
              <a:rPr lang="en-US" sz="1600" dirty="0" smtClean="0">
                <a:solidFill>
                  <a:srgbClr val="C00000"/>
                </a:solidFill>
              </a:rPr>
              <a:t>items.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It’ll </a:t>
            </a:r>
            <a:r>
              <a:rPr lang="en-US" sz="1600" dirty="0">
                <a:solidFill>
                  <a:srgbClr val="C00000"/>
                </a:solidFill>
              </a:rPr>
              <a:t>be harder to switch between a mock service and a real one.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5" y="1727699"/>
            <a:ext cx="3609975" cy="18002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55" y="1727699"/>
            <a:ext cx="3708083" cy="2850076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5141528" y="3966363"/>
            <a:ext cx="3140323" cy="6114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Introducing Dependency Injection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When you run an Angular application, it creates a dependency injector. An injector is in </a:t>
            </a:r>
            <a:r>
              <a:rPr lang="en-US" sz="1400" dirty="0" smtClean="0"/>
              <a:t>charge </a:t>
            </a:r>
            <a:r>
              <a:rPr lang="en-US" sz="1400" dirty="0"/>
              <a:t>of knowing how to create and send things.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1589" y="2827484"/>
            <a:ext cx="2201099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05050"/>
                </a:solidFill>
              </a:rPr>
              <a:t>Asks for </a:t>
            </a:r>
            <a:r>
              <a:rPr lang="en-US" sz="1100" dirty="0" err="1" smtClean="0">
                <a:solidFill>
                  <a:srgbClr val="505050"/>
                </a:solidFill>
              </a:rPr>
              <a:t>ItemListService</a:t>
            </a:r>
            <a:r>
              <a:rPr lang="en-US" sz="1100" dirty="0" smtClean="0">
                <a:solidFill>
                  <a:srgbClr val="505050"/>
                </a:solidFill>
              </a:rPr>
              <a:t> instance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244321" y="4393977"/>
            <a:ext cx="2699959" cy="664370"/>
            <a:chOff x="3849188" y="3420432"/>
            <a:chExt cx="4177994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>
                  <a:solidFill>
                    <a:srgbClr val="505050"/>
                  </a:solidFill>
                </a:rPr>
                <a:t>i</a:t>
              </a:r>
              <a:r>
                <a:rPr lang="es-ES" sz="1400" b="1" dirty="0" err="1" smtClean="0">
                  <a:solidFill>
                    <a:srgbClr val="505050"/>
                  </a:solidFill>
                </a:rPr>
                <a:t>tem-list.component.ts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17" name="Conector curvado 16"/>
          <p:cNvCxnSpPr>
            <a:stCxn id="10" idx="1"/>
            <a:endCxn id="2" idx="2"/>
          </p:cNvCxnSpPr>
          <p:nvPr/>
        </p:nvCxnSpPr>
        <p:spPr>
          <a:xfrm rot="10800000" flipH="1">
            <a:off x="1244321" y="2968714"/>
            <a:ext cx="2230220" cy="1757448"/>
          </a:xfrm>
          <a:prstGeom prst="curvedConnector3">
            <a:avLst>
              <a:gd name="adj1" fmla="val -1025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5672102" y="4369925"/>
            <a:ext cx="2699959" cy="664370"/>
            <a:chOff x="3849188" y="3420432"/>
            <a:chExt cx="4177994" cy="10644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item-list.service.ts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38" name="Conector curvado 37"/>
          <p:cNvCxnSpPr>
            <a:stCxn id="27" idx="0"/>
            <a:endCxn id="10" idx="0"/>
          </p:cNvCxnSpPr>
          <p:nvPr/>
        </p:nvCxnSpPr>
        <p:spPr>
          <a:xfrm rot="16200000" flipV="1">
            <a:off x="4328185" y="1594315"/>
            <a:ext cx="217090" cy="5816414"/>
          </a:xfrm>
          <a:prstGeom prst="curvedConnector3">
            <a:avLst>
              <a:gd name="adj1" fmla="val 702728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/>
          <p:cNvSpPr/>
          <p:nvPr/>
        </p:nvSpPr>
        <p:spPr>
          <a:xfrm>
            <a:off x="4961430" y="2264078"/>
            <a:ext cx="2558151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05050"/>
                </a:solidFill>
              </a:rPr>
              <a:t>Create the instance and send it to the component</a:t>
            </a:r>
          </a:p>
        </p:txBody>
      </p:sp>
      <p:sp>
        <p:nvSpPr>
          <p:cNvPr id="4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082280" y="5560604"/>
            <a:ext cx="4612301" cy="759124"/>
          </a:xfrm>
        </p:spPr>
        <p:txBody>
          <a:bodyPr/>
          <a:lstStyle/>
          <a:p>
            <a:r>
              <a:rPr lang="en-US" sz="1400" dirty="0"/>
              <a:t>The injector knows how to </a:t>
            </a:r>
            <a:r>
              <a:rPr lang="en-US" sz="1400" b="1" u="sng" dirty="0"/>
              <a:t>inject</a:t>
            </a:r>
            <a:r>
              <a:rPr lang="en-US" sz="1400" dirty="0"/>
              <a:t> our </a:t>
            </a:r>
            <a:r>
              <a:rPr lang="en-US" sz="1400" b="1" u="sng" dirty="0"/>
              <a:t>dependencies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Create (if needed) and send classes we depend on.</a:t>
            </a:r>
            <a:endParaRPr lang="en-US" sz="1400" dirty="0"/>
          </a:p>
        </p:txBody>
      </p:sp>
      <p:sp>
        <p:nvSpPr>
          <p:cNvPr id="2" name="Cubo 1"/>
          <p:cNvSpPr/>
          <p:nvPr/>
        </p:nvSpPr>
        <p:spPr>
          <a:xfrm>
            <a:off x="3474541" y="2327026"/>
            <a:ext cx="1498269" cy="10267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 smtClean="0"/>
              <a:t>Dependency</a:t>
            </a:r>
            <a:endParaRPr lang="es-ES" sz="1400" dirty="0"/>
          </a:p>
          <a:p>
            <a:pPr algn="ctr"/>
            <a:r>
              <a:rPr lang="es-ES" sz="1400" dirty="0" err="1" smtClean="0"/>
              <a:t>Injector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790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Re-injecting Dependencies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If the injector already created a service, we can have it resend the same service.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40229" y="2657740"/>
            <a:ext cx="1713025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05050"/>
                </a:solidFill>
              </a:rPr>
              <a:t>Asks for </a:t>
            </a:r>
            <a:r>
              <a:rPr lang="en-US" sz="1100" dirty="0" err="1" smtClean="0">
                <a:solidFill>
                  <a:srgbClr val="505050"/>
                </a:solidFill>
              </a:rPr>
              <a:t>ItemListService</a:t>
            </a:r>
            <a:r>
              <a:rPr lang="en-US" sz="1100" dirty="0" smtClean="0">
                <a:solidFill>
                  <a:srgbClr val="505050"/>
                </a:solidFill>
              </a:rPr>
              <a:t> instance too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592662" y="5221291"/>
            <a:ext cx="2699959" cy="664370"/>
            <a:chOff x="3849188" y="3420432"/>
            <a:chExt cx="4177994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>
                  <a:solidFill>
                    <a:srgbClr val="505050"/>
                  </a:solidFill>
                </a:rPr>
                <a:t>i</a:t>
              </a:r>
              <a:r>
                <a:rPr lang="es-ES" sz="1400" b="1" dirty="0" err="1" smtClean="0">
                  <a:solidFill>
                    <a:srgbClr val="505050"/>
                  </a:solidFill>
                </a:rPr>
                <a:t>tem-list.component.ts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17" name="Conector curvado 16"/>
          <p:cNvCxnSpPr>
            <a:stCxn id="29" idx="0"/>
            <a:endCxn id="2" idx="2"/>
          </p:cNvCxnSpPr>
          <p:nvPr/>
        </p:nvCxnSpPr>
        <p:spPr>
          <a:xfrm rot="5400000" flipH="1" flipV="1">
            <a:off x="2059292" y="1721491"/>
            <a:ext cx="411863" cy="2906311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5915940" y="4369925"/>
            <a:ext cx="2699959" cy="664370"/>
            <a:chOff x="3849188" y="3420432"/>
            <a:chExt cx="4177994" cy="10644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item-list.service.ts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38" name="Conector curvado 37"/>
          <p:cNvCxnSpPr>
            <a:stCxn id="27" idx="0"/>
            <a:endCxn id="35" idx="0"/>
          </p:cNvCxnSpPr>
          <p:nvPr/>
        </p:nvCxnSpPr>
        <p:spPr>
          <a:xfrm rot="16200000" flipV="1">
            <a:off x="4439957" y="1462248"/>
            <a:ext cx="989348" cy="5308289"/>
          </a:xfrm>
          <a:prstGeom prst="curvedConnector3">
            <a:avLst>
              <a:gd name="adj1" fmla="val 13983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/>
          <p:cNvSpPr/>
          <p:nvPr/>
        </p:nvSpPr>
        <p:spPr>
          <a:xfrm>
            <a:off x="5175402" y="2352353"/>
            <a:ext cx="2558151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05050"/>
                </a:solidFill>
              </a:rPr>
              <a:t>It already created one so it sends the same instance</a:t>
            </a:r>
          </a:p>
        </p:txBody>
      </p:sp>
      <p:sp>
        <p:nvSpPr>
          <p:cNvPr id="2" name="Cubo 1"/>
          <p:cNvSpPr/>
          <p:nvPr/>
        </p:nvSpPr>
        <p:spPr>
          <a:xfrm>
            <a:off x="3718379" y="2327026"/>
            <a:ext cx="1498269" cy="10267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 smtClean="0"/>
              <a:t>Dependency</a:t>
            </a:r>
            <a:endParaRPr lang="es-ES" sz="1400" dirty="0"/>
          </a:p>
          <a:p>
            <a:pPr algn="ctr"/>
            <a:r>
              <a:rPr lang="es-ES" sz="1400" dirty="0" err="1" smtClean="0"/>
              <a:t>Injector</a:t>
            </a:r>
            <a:endParaRPr lang="es-ES" sz="1400" dirty="0"/>
          </a:p>
        </p:txBody>
      </p:sp>
      <p:grpSp>
        <p:nvGrpSpPr>
          <p:cNvPr id="28" name="Grupo 27"/>
          <p:cNvGrpSpPr/>
          <p:nvPr/>
        </p:nvGrpSpPr>
        <p:grpSpPr>
          <a:xfrm>
            <a:off x="527866" y="3380577"/>
            <a:ext cx="2859529" cy="664370"/>
            <a:chOff x="3849188" y="3420432"/>
            <a:chExt cx="4424917" cy="1064482"/>
          </a:xfrm>
        </p:grpSpPr>
        <p:sp>
          <p:nvSpPr>
            <p:cNvPr id="29" name="Rectángulo redondeado 28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29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14"/>
            <p:cNvSpPr txBox="1"/>
            <p:nvPr/>
          </p:nvSpPr>
          <p:spPr>
            <a:xfrm>
              <a:off x="4848380" y="3806800"/>
              <a:ext cx="3425725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item-admin.component.ts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8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-59228" y="0"/>
            <a:ext cx="9190447" cy="6858000"/>
          </a:xfrm>
          <a:prstGeom prst="rect">
            <a:avLst/>
          </a:prstGeom>
          <a:solidFill>
            <a:srgbClr val="95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r>
              <a:rPr lang="es-ES" sz="3200" dirty="0" err="1" smtClean="0"/>
              <a:t>Command</a:t>
            </a:r>
            <a:r>
              <a:rPr lang="es-ES" sz="3200" dirty="0" smtClean="0"/>
              <a:t> Line Interface</a:t>
            </a:r>
            <a:endParaRPr lang="es-ES" sz="3200" dirty="0"/>
          </a:p>
        </p:txBody>
      </p:sp>
      <p:pic>
        <p:nvPicPr>
          <p:cNvPr id="21" name="Picture 4" descr="http://gigateam.org/bonus/img/ava-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64" y="468639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 Marcador de texto"/>
          <p:cNvSpPr txBox="1">
            <a:spLocks/>
          </p:cNvSpPr>
          <p:nvPr/>
        </p:nvSpPr>
        <p:spPr>
          <a:xfrm>
            <a:off x="2411760" y="1364407"/>
            <a:ext cx="4248472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52" y="3397096"/>
            <a:ext cx="4747487" cy="11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an Injector Know What It Can Inject?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We must tell the injector what it can inject by registering “providers” with it.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42" name="Rectángulo 41"/>
          <p:cNvSpPr/>
          <p:nvPr/>
        </p:nvSpPr>
        <p:spPr>
          <a:xfrm>
            <a:off x="4824764" y="2442413"/>
            <a:ext cx="1454118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05050"/>
                </a:solidFill>
              </a:rPr>
              <a:t>item-</a:t>
            </a:r>
            <a:r>
              <a:rPr lang="en-US" sz="1100" dirty="0" err="1" smtClean="0">
                <a:solidFill>
                  <a:srgbClr val="505050"/>
                </a:solidFill>
              </a:rPr>
              <a:t>list.service.ts</a:t>
            </a:r>
            <a:endParaRPr lang="en-US" sz="1100" dirty="0" smtClean="0">
              <a:solidFill>
                <a:srgbClr val="505050"/>
              </a:solidFill>
            </a:endParaRPr>
          </a:p>
          <a:p>
            <a:r>
              <a:rPr lang="en-US" sz="1100" dirty="0" err="1" smtClean="0">
                <a:solidFill>
                  <a:srgbClr val="505050"/>
                </a:solidFill>
              </a:rPr>
              <a:t>item.service.ts</a:t>
            </a:r>
            <a:endParaRPr lang="en-US" sz="1100" dirty="0" smtClean="0">
              <a:solidFill>
                <a:srgbClr val="505050"/>
              </a:solidFill>
            </a:endParaRPr>
          </a:p>
          <a:p>
            <a:r>
              <a:rPr lang="en-US" sz="1100" dirty="0" err="1" smtClean="0">
                <a:solidFill>
                  <a:srgbClr val="505050"/>
                </a:solidFill>
              </a:rPr>
              <a:t>api.service.ts</a:t>
            </a:r>
            <a:endParaRPr lang="en-US" sz="1100" dirty="0" smtClean="0">
              <a:solidFill>
                <a:srgbClr val="505050"/>
              </a:solidFill>
            </a:endParaRPr>
          </a:p>
        </p:txBody>
      </p:sp>
      <p:sp>
        <p:nvSpPr>
          <p:cNvPr id="2" name="Cubo 1"/>
          <p:cNvSpPr/>
          <p:nvPr/>
        </p:nvSpPr>
        <p:spPr>
          <a:xfrm>
            <a:off x="3291659" y="2302576"/>
            <a:ext cx="1498269" cy="10267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 smtClean="0"/>
              <a:t>Dependency</a:t>
            </a:r>
            <a:endParaRPr lang="es-ES" sz="1400" dirty="0"/>
          </a:p>
          <a:p>
            <a:pPr algn="ctr"/>
            <a:r>
              <a:rPr lang="es-ES" sz="1400" dirty="0" err="1" smtClean="0"/>
              <a:t>Injector</a:t>
            </a:r>
            <a:endParaRPr lang="es-ES" sz="1400" dirty="0"/>
          </a:p>
        </p:txBody>
      </p:sp>
      <p:sp>
        <p:nvSpPr>
          <p:cNvPr id="3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1132088" y="4059951"/>
            <a:ext cx="7019135" cy="1426448"/>
          </a:xfrm>
        </p:spPr>
        <p:txBody>
          <a:bodyPr/>
          <a:lstStyle/>
          <a:p>
            <a:r>
              <a:rPr lang="en-US" sz="1400" dirty="0"/>
              <a:t>There are three steps to make this all work with </a:t>
            </a:r>
            <a:r>
              <a:rPr lang="en-US" sz="1400" dirty="0" err="1" smtClean="0"/>
              <a:t>ItemListService</a:t>
            </a:r>
            <a:r>
              <a:rPr lang="en-US" sz="1400" dirty="0" smtClean="0"/>
              <a:t>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Add the </a:t>
            </a:r>
            <a:r>
              <a:rPr lang="en-US" sz="1400" b="1" dirty="0"/>
              <a:t>injectable</a:t>
            </a:r>
            <a:r>
              <a:rPr lang="en-US" sz="1400" dirty="0"/>
              <a:t> decorator to </a:t>
            </a:r>
            <a:r>
              <a:rPr lang="en-US" sz="1400" dirty="0" err="1" smtClean="0"/>
              <a:t>ItemListService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Let our </a:t>
            </a:r>
            <a:r>
              <a:rPr lang="en-US" sz="1400" b="1" dirty="0" smtClean="0"/>
              <a:t>Dependency Injector </a:t>
            </a:r>
            <a:r>
              <a:rPr lang="en-US" sz="1400" dirty="0"/>
              <a:t>know about our service by naming it as a </a:t>
            </a:r>
            <a:r>
              <a:rPr lang="en-US" sz="1400" b="1" dirty="0"/>
              <a:t>provider</a:t>
            </a:r>
            <a:r>
              <a:rPr lang="en-US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Inject</a:t>
            </a:r>
            <a:r>
              <a:rPr lang="en-US" sz="1400" dirty="0"/>
              <a:t> the dependency into </a:t>
            </a:r>
            <a:r>
              <a:rPr lang="en-US" sz="1400" dirty="0" smtClean="0"/>
              <a:t>our </a:t>
            </a:r>
            <a:r>
              <a:rPr lang="en-US" sz="1400" i="1" dirty="0" smtClean="0"/>
              <a:t>item-</a:t>
            </a:r>
            <a:r>
              <a:rPr lang="en-US" sz="1400" i="1" dirty="0" err="1" smtClean="0"/>
              <a:t>list.component.ts</a:t>
            </a:r>
            <a:r>
              <a:rPr lang="en-US" sz="1400" dirty="0"/>
              <a:t>.</a:t>
            </a:r>
          </a:p>
        </p:txBody>
      </p:sp>
      <p:sp>
        <p:nvSpPr>
          <p:cNvPr id="3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824764" y="2181445"/>
            <a:ext cx="1375078" cy="324312"/>
          </a:xfrm>
        </p:spPr>
        <p:txBody>
          <a:bodyPr/>
          <a:lstStyle/>
          <a:p>
            <a:r>
              <a:rPr lang="en-US" sz="1400" dirty="0" smtClean="0"/>
              <a:t>The Providers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45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Add the Injectable Decorator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We need to turn our service into something that can be safely used by our dependency </a:t>
            </a:r>
            <a:r>
              <a:rPr lang="en-US" sz="1400" dirty="0" smtClean="0"/>
              <a:t>injector</a:t>
            </a:r>
            <a:r>
              <a:rPr lang="en-US" sz="1400" dirty="0"/>
              <a:t>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37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6958363" y="4234474"/>
            <a:ext cx="1750207" cy="324312"/>
          </a:xfrm>
        </p:spPr>
        <p:txBody>
          <a:bodyPr/>
          <a:lstStyle/>
          <a:p>
            <a:r>
              <a:rPr lang="en-US" sz="1400" dirty="0" smtClean="0"/>
              <a:t>The parentheses!!!</a:t>
            </a:r>
            <a:endParaRPr lang="en-U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19" y="2367532"/>
            <a:ext cx="4731567" cy="247582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563792" y="3518262"/>
            <a:ext cx="1381192" cy="27491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curvado 11"/>
          <p:cNvCxnSpPr>
            <a:stCxn id="37" idx="0"/>
            <a:endCxn id="11" idx="3"/>
          </p:cNvCxnSpPr>
          <p:nvPr/>
        </p:nvCxnSpPr>
        <p:spPr>
          <a:xfrm rot="16200000" flipV="1">
            <a:off x="5599849" y="2000855"/>
            <a:ext cx="578755" cy="3888483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1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71" y="2302576"/>
            <a:ext cx="4602231" cy="317171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2: Let Our Injector Know About the Service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We want all our subcomponents to have access to </a:t>
            </a:r>
            <a:r>
              <a:rPr lang="en-US" sz="1400" dirty="0" err="1" smtClean="0"/>
              <a:t>ItemListService</a:t>
            </a:r>
            <a:r>
              <a:rPr lang="en-US" sz="1400" dirty="0" smtClean="0"/>
              <a:t>. </a:t>
            </a:r>
            <a:r>
              <a:rPr lang="en-US" sz="1400" dirty="0"/>
              <a:t>To do this, we  register it as a provider at the </a:t>
            </a:r>
            <a:r>
              <a:rPr lang="en-US" sz="1400" dirty="0" err="1" smtClean="0"/>
              <a:t>AppModule</a:t>
            </a:r>
            <a:r>
              <a:rPr lang="en-US" sz="1400" dirty="0" smtClean="0"/>
              <a:t> module.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598839" y="4850674"/>
            <a:ext cx="1720611" cy="21395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1060085" y="5721530"/>
            <a:ext cx="7490381" cy="867006"/>
          </a:xfrm>
        </p:spPr>
        <p:txBody>
          <a:bodyPr/>
          <a:lstStyle/>
          <a:p>
            <a:r>
              <a:rPr lang="en-US" sz="1400" dirty="0"/>
              <a:t>Now all subcomponents can ask for (inject) our </a:t>
            </a:r>
            <a:r>
              <a:rPr lang="en-US" sz="1400" i="1" dirty="0" err="1"/>
              <a:t>ItemListService</a:t>
            </a:r>
            <a:r>
              <a:rPr lang="en-US" sz="1400" dirty="0"/>
              <a:t> when they need it, and an instance of </a:t>
            </a:r>
            <a:r>
              <a:rPr lang="en-US" sz="1400" i="1" dirty="0" err="1"/>
              <a:t>ItemListService</a:t>
            </a:r>
            <a:r>
              <a:rPr lang="en-US" sz="1400" dirty="0"/>
              <a:t> will either be delivered if it exists, or it will be created and delivered.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463856" y="3362673"/>
            <a:ext cx="3693104" cy="21395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8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3: Injecting the Dependency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1060085" y="5721530"/>
            <a:ext cx="7490381" cy="867006"/>
          </a:xfrm>
        </p:spPr>
        <p:txBody>
          <a:bodyPr/>
          <a:lstStyle/>
          <a:p>
            <a:r>
              <a:rPr lang="en-US" sz="1600" b="1" dirty="0"/>
              <a:t>Now our app is more scalable and testable</a:t>
            </a:r>
            <a:r>
              <a:rPr lang="en-US" sz="16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Scalable because our dependencies aren’t strongly tied to our classes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Testable because it’d be easy to mock services when we test the component.</a:t>
            </a:r>
          </a:p>
          <a:p>
            <a:endParaRPr lang="en-US" sz="1400" dirty="0" smtClean="0"/>
          </a:p>
          <a:p>
            <a:endParaRPr lang="en-US" sz="1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10" y="1781380"/>
            <a:ext cx="4908233" cy="327803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60084" y="3997233"/>
            <a:ext cx="3903801" cy="27491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5331641" y="2712151"/>
            <a:ext cx="3568519" cy="701609"/>
          </a:xfrm>
        </p:spPr>
        <p:txBody>
          <a:bodyPr/>
          <a:lstStyle/>
          <a:p>
            <a:r>
              <a:rPr lang="en-US" sz="1400" dirty="0"/>
              <a:t>This is what identiﬁes that the  </a:t>
            </a:r>
            <a:r>
              <a:rPr lang="en-US" sz="1400" dirty="0" err="1" smtClean="0"/>
              <a:t>ItemListService</a:t>
            </a:r>
            <a:r>
              <a:rPr lang="en-US" sz="1400" dirty="0" smtClean="0"/>
              <a:t> should </a:t>
            </a:r>
            <a:r>
              <a:rPr lang="en-US" sz="1400" dirty="0"/>
              <a:t>be injected </a:t>
            </a:r>
            <a:r>
              <a:rPr lang="en-US" sz="1400" dirty="0" smtClean="0"/>
              <a:t>into </a:t>
            </a:r>
            <a:r>
              <a:rPr lang="en-US" sz="1400" dirty="0"/>
              <a:t>this </a:t>
            </a:r>
            <a:r>
              <a:rPr lang="en-US" sz="1400" dirty="0" smtClean="0"/>
              <a:t>component.</a:t>
            </a:r>
            <a:endParaRPr lang="en-US" sz="1400" dirty="0"/>
          </a:p>
        </p:txBody>
      </p:sp>
      <p:cxnSp>
        <p:nvCxnSpPr>
          <p:cNvPr id="14" name="Conector curvado 13"/>
          <p:cNvCxnSpPr>
            <a:stCxn id="13" idx="2"/>
            <a:endCxn id="12" idx="3"/>
          </p:cNvCxnSpPr>
          <p:nvPr/>
        </p:nvCxnSpPr>
        <p:spPr>
          <a:xfrm rot="5400000">
            <a:off x="5679428" y="2698217"/>
            <a:ext cx="720930" cy="2152016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1060084" y="4430189"/>
            <a:ext cx="3903801" cy="50407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5405665" y="4302183"/>
            <a:ext cx="3568519" cy="494628"/>
          </a:xfrm>
        </p:spPr>
        <p:txBody>
          <a:bodyPr/>
          <a:lstStyle/>
          <a:p>
            <a:r>
              <a:rPr lang="en-US" sz="1400" dirty="0" smtClean="0"/>
              <a:t>We don’t need to create the instance, Dependency Injector makes it for us</a:t>
            </a:r>
            <a:endParaRPr lang="en-US" sz="1400" dirty="0"/>
          </a:p>
        </p:txBody>
      </p:sp>
      <p:cxnSp>
        <p:nvCxnSpPr>
          <p:cNvPr id="19" name="Conector curvado 18"/>
          <p:cNvCxnSpPr>
            <a:stCxn id="18" idx="2"/>
            <a:endCxn id="5" idx="2"/>
          </p:cNvCxnSpPr>
          <p:nvPr/>
        </p:nvCxnSpPr>
        <p:spPr>
          <a:xfrm rot="5400000">
            <a:off x="4849177" y="2718661"/>
            <a:ext cx="262599" cy="4418898"/>
          </a:xfrm>
          <a:prstGeom prst="curvedConnector3">
            <a:avLst>
              <a:gd name="adj1" fmla="val 187053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App Still Works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03" y="1697491"/>
            <a:ext cx="7104017" cy="424348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009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What’d</a:t>
            </a:r>
            <a:r>
              <a:rPr lang="es-ES" dirty="0"/>
              <a:t> We </a:t>
            </a:r>
            <a:r>
              <a:rPr lang="es-ES" dirty="0" err="1"/>
              <a:t>Learn</a:t>
            </a:r>
            <a:r>
              <a:rPr lang="es-ES" dirty="0"/>
              <a:t>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41776" y="1725475"/>
            <a:ext cx="8324070" cy="2759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Services are used to organize and share code across your app, and they’re usually where </a:t>
            </a:r>
            <a:r>
              <a:rPr lang="en-US" sz="1400" dirty="0" smtClean="0"/>
              <a:t>you </a:t>
            </a:r>
            <a:r>
              <a:rPr lang="en-US" sz="1400" dirty="0"/>
              <a:t>create your data access methods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use dependency injection to create and send services to the classes that need them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give our dependency injector providers so that it knows what classes it can create and </a:t>
            </a:r>
            <a:r>
              <a:rPr lang="en-US" sz="1400" dirty="0" smtClean="0"/>
              <a:t>send </a:t>
            </a:r>
            <a:r>
              <a:rPr lang="en-US" sz="1400" dirty="0"/>
              <a:t>for us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ask for dependencies by specifying them in our class constructor.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>
          <a:xfrm>
            <a:off x="1511317" y="4445102"/>
            <a:ext cx="1404938" cy="650400"/>
          </a:xfrm>
        </p:spPr>
        <p:txBody>
          <a:bodyPr/>
          <a:lstStyle/>
          <a:p>
            <a:r>
              <a:rPr lang="es-ES" dirty="0" err="1" smtClean="0"/>
              <a:t>HttpClient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69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Let’s Use the Internet!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Up until now, we’ve been seeding our </a:t>
            </a:r>
            <a:r>
              <a:rPr lang="en-US" sz="1400" dirty="0" smtClean="0"/>
              <a:t>items with </a:t>
            </a:r>
            <a:r>
              <a:rPr lang="en-US" sz="1400" dirty="0"/>
              <a:t>mock data. How might we fetch </a:t>
            </a:r>
            <a:r>
              <a:rPr lang="en-US" sz="1400" dirty="0" smtClean="0"/>
              <a:t>this </a:t>
            </a:r>
            <a:r>
              <a:rPr lang="en-US" sz="1400" dirty="0"/>
              <a:t>from the internet instead?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164866" y="3250318"/>
            <a:ext cx="220109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Asks the service for data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195119" y="2311743"/>
            <a:ext cx="2699959" cy="664370"/>
            <a:chOff x="3849188" y="3420432"/>
            <a:chExt cx="4177994" cy="1064482"/>
          </a:xfrm>
        </p:grpSpPr>
        <p:sp>
          <p:nvSpPr>
            <p:cNvPr id="10" name="Rectángulo redondeado 9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>
                  <a:solidFill>
                    <a:srgbClr val="505050"/>
                  </a:solidFill>
                </a:rPr>
                <a:t>i</a:t>
              </a:r>
              <a:r>
                <a:rPr lang="es-ES" sz="1400" b="1" dirty="0" err="1" smtClean="0">
                  <a:solidFill>
                    <a:srgbClr val="505050"/>
                  </a:solidFill>
                </a:rPr>
                <a:t>tem-list.component.ts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cxnSp>
        <p:nvCxnSpPr>
          <p:cNvPr id="17" name="Conector curvado 16"/>
          <p:cNvCxnSpPr>
            <a:stCxn id="16" idx="3"/>
            <a:endCxn id="27" idx="3"/>
          </p:cNvCxnSpPr>
          <p:nvPr/>
        </p:nvCxnSpPr>
        <p:spPr>
          <a:xfrm>
            <a:off x="3895078" y="2667980"/>
            <a:ext cx="12700" cy="1472455"/>
          </a:xfrm>
          <a:prstGeom prst="curvedConnector3">
            <a:avLst>
              <a:gd name="adj1" fmla="val 180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1195119" y="3784198"/>
            <a:ext cx="2699959" cy="664370"/>
            <a:chOff x="3849188" y="3420432"/>
            <a:chExt cx="4177994" cy="10644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bject 14"/>
            <p:cNvSpPr txBox="1"/>
            <p:nvPr/>
          </p:nvSpPr>
          <p:spPr>
            <a:xfrm>
              <a:off x="4848380" y="3806800"/>
              <a:ext cx="3178802" cy="3688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400" b="1" dirty="0" err="1" smtClean="0">
                  <a:solidFill>
                    <a:srgbClr val="505050"/>
                  </a:solidFill>
                </a:rPr>
                <a:t>item-list.service.ts</a:t>
              </a:r>
              <a:endParaRPr sz="1400" b="1" dirty="0">
                <a:solidFill>
                  <a:srgbClr val="505050"/>
                </a:solidFill>
              </a:endParaRPr>
            </a:p>
          </p:txBody>
        </p:sp>
      </p:grpSp>
      <p:sp>
        <p:nvSpPr>
          <p:cNvPr id="35" name="object 14"/>
          <p:cNvSpPr txBox="1"/>
          <p:nvPr/>
        </p:nvSpPr>
        <p:spPr>
          <a:xfrm>
            <a:off x="2596747" y="5306934"/>
            <a:ext cx="1905585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z="1400" b="1" dirty="0" smtClean="0">
                <a:solidFill>
                  <a:srgbClr val="505050"/>
                </a:solidFill>
              </a:rPr>
              <a:t>Internet (JSON data)</a:t>
            </a:r>
            <a:endParaRPr sz="1400" b="1" dirty="0">
              <a:solidFill>
                <a:srgbClr val="505050"/>
              </a:solidFill>
            </a:endParaRPr>
          </a:p>
        </p:txBody>
      </p:sp>
      <p:cxnSp>
        <p:nvCxnSpPr>
          <p:cNvPr id="38" name="Conector curvado 37"/>
          <p:cNvCxnSpPr>
            <a:stCxn id="35" idx="3"/>
            <a:endCxn id="27" idx="3"/>
          </p:cNvCxnSpPr>
          <p:nvPr/>
        </p:nvCxnSpPr>
        <p:spPr>
          <a:xfrm flipH="1" flipV="1">
            <a:off x="3895078" y="4140435"/>
            <a:ext cx="607254" cy="1281594"/>
          </a:xfrm>
          <a:prstGeom prst="curvedConnector3">
            <a:avLst>
              <a:gd name="adj1" fmla="val -37645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/>
          <p:cNvSpPr/>
          <p:nvPr/>
        </p:nvSpPr>
        <p:spPr>
          <a:xfrm>
            <a:off x="4739632" y="4627343"/>
            <a:ext cx="255815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Fetches the appropriate data</a:t>
            </a:r>
          </a:p>
        </p:txBody>
      </p:sp>
      <p:sp>
        <p:nvSpPr>
          <p:cNvPr id="2" name="Nube 1"/>
          <p:cNvSpPr/>
          <p:nvPr/>
        </p:nvSpPr>
        <p:spPr>
          <a:xfrm>
            <a:off x="804030" y="5004616"/>
            <a:ext cx="1704835" cy="91440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2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Welcome to the Real World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1702529"/>
            <a:ext cx="8324070" cy="600047"/>
          </a:xfrm>
        </p:spPr>
        <p:txBody>
          <a:bodyPr/>
          <a:lstStyle/>
          <a:p>
            <a:r>
              <a:rPr lang="en-US" sz="1400" dirty="0"/>
              <a:t>When a user visits our web page, the Angular app loads ﬁrst in our browser, and then it </a:t>
            </a:r>
            <a:r>
              <a:rPr lang="en-US" sz="1400" dirty="0" smtClean="0"/>
              <a:t>fetches </a:t>
            </a:r>
            <a:r>
              <a:rPr lang="en-US" sz="1400" dirty="0"/>
              <a:t>the needed data.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922069" y="3249991"/>
            <a:ext cx="220109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Initial Browser Request</a:t>
            </a:r>
          </a:p>
        </p:txBody>
      </p:sp>
      <p:sp>
        <p:nvSpPr>
          <p:cNvPr id="42" name="Rectángulo 41"/>
          <p:cNvSpPr/>
          <p:nvPr/>
        </p:nvSpPr>
        <p:spPr>
          <a:xfrm>
            <a:off x="2994199" y="5306025"/>
            <a:ext cx="207229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Data Request (item list)</a:t>
            </a:r>
          </a:p>
        </p:txBody>
      </p:sp>
      <p:grpSp>
        <p:nvGrpSpPr>
          <p:cNvPr id="28" name="Grupo 27"/>
          <p:cNvGrpSpPr/>
          <p:nvPr/>
        </p:nvGrpSpPr>
        <p:grpSpPr>
          <a:xfrm>
            <a:off x="6098191" y="2180147"/>
            <a:ext cx="896714" cy="1133987"/>
            <a:chOff x="1297275" y="3155115"/>
            <a:chExt cx="1654655" cy="2442005"/>
          </a:xfrm>
        </p:grpSpPr>
        <p:sp>
          <p:nvSpPr>
            <p:cNvPr id="29" name="Rectángulo redondeado 28"/>
            <p:cNvSpPr/>
            <p:nvPr/>
          </p:nvSpPr>
          <p:spPr>
            <a:xfrm>
              <a:off x="1297275" y="3872823"/>
              <a:ext cx="1576554" cy="1724297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1432258" y="3993494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Conector recto 30"/>
            <p:cNvCxnSpPr/>
            <p:nvPr/>
          </p:nvCxnSpPr>
          <p:spPr>
            <a:xfrm>
              <a:off x="1584658" y="4203746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ángulo redondeado 31"/>
            <p:cNvSpPr/>
            <p:nvPr/>
          </p:nvSpPr>
          <p:spPr>
            <a:xfrm>
              <a:off x="1432258" y="4549591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1432258" y="5073355"/>
              <a:ext cx="1324005" cy="420504"/>
            </a:xfrm>
            <a:prstGeom prst="roundRect">
              <a:avLst/>
            </a:prstGeom>
            <a:solidFill>
              <a:schemeClr val="tx2"/>
            </a:solidFill>
            <a:ln w="44450">
              <a:noFill/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4" name="Conector recto 33"/>
            <p:cNvCxnSpPr/>
            <p:nvPr/>
          </p:nvCxnSpPr>
          <p:spPr>
            <a:xfrm>
              <a:off x="1584657" y="4759843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1584656" y="5283607"/>
              <a:ext cx="2351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ject 14"/>
            <p:cNvSpPr txBox="1"/>
            <p:nvPr/>
          </p:nvSpPr>
          <p:spPr>
            <a:xfrm>
              <a:off x="1398204" y="3155115"/>
              <a:ext cx="1553726" cy="64130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b="1" dirty="0" smtClean="0">
                  <a:solidFill>
                    <a:srgbClr val="505050"/>
                  </a:solidFill>
                </a:rPr>
                <a:t>Server</a:t>
              </a:r>
              <a:endParaRPr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1081947" y="2186752"/>
            <a:ext cx="1082883" cy="1131216"/>
            <a:chOff x="5478173" y="3241068"/>
            <a:chExt cx="2065120" cy="2356052"/>
          </a:xfrm>
        </p:grpSpPr>
        <p:sp>
          <p:nvSpPr>
            <p:cNvPr id="40" name="Rectángulo redondeado 39"/>
            <p:cNvSpPr/>
            <p:nvPr/>
          </p:nvSpPr>
          <p:spPr>
            <a:xfrm>
              <a:off x="5551412" y="3872824"/>
              <a:ext cx="1576554" cy="1724296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1" name="Conector recto 40"/>
            <p:cNvCxnSpPr/>
            <p:nvPr/>
          </p:nvCxnSpPr>
          <p:spPr>
            <a:xfrm>
              <a:off x="5551412" y="4273418"/>
              <a:ext cx="1576554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6147951" y="4086184"/>
              <a:ext cx="792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5717115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5834682" y="408618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5956605" y="4081824"/>
              <a:ext cx="36000" cy="0"/>
            </a:xfrm>
            <a:prstGeom prst="line">
              <a:avLst/>
            </a:prstGeom>
            <a:ln w="476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bject 14"/>
            <p:cNvSpPr txBox="1"/>
            <p:nvPr/>
          </p:nvSpPr>
          <p:spPr>
            <a:xfrm>
              <a:off x="5478173" y="3241068"/>
              <a:ext cx="2065120" cy="539522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b="1" dirty="0" smtClean="0">
                  <a:solidFill>
                    <a:srgbClr val="505050"/>
                  </a:solidFill>
                </a:rPr>
                <a:t>Browser</a:t>
              </a:r>
            </a:p>
          </p:txBody>
        </p:sp>
      </p:grpSp>
      <p:cxnSp>
        <p:nvCxnSpPr>
          <p:cNvPr id="49" name="Conector recto de flecha 48"/>
          <p:cNvCxnSpPr/>
          <p:nvPr/>
        </p:nvCxnSpPr>
        <p:spPr>
          <a:xfrm flipV="1">
            <a:off x="1735099" y="3622766"/>
            <a:ext cx="4646259" cy="5962"/>
          </a:xfrm>
          <a:prstGeom prst="straightConnector1">
            <a:avLst/>
          </a:prstGeom>
          <a:ln w="69850">
            <a:tailEnd type="triangle"/>
          </a:ln>
          <a:effectLst>
            <a:glow rad="381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1483427" y="3344834"/>
            <a:ext cx="100541" cy="32482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6476729" y="3345357"/>
            <a:ext cx="100541" cy="32482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/>
          <p:cNvCxnSpPr/>
          <p:nvPr/>
        </p:nvCxnSpPr>
        <p:spPr>
          <a:xfrm flipV="1">
            <a:off x="1735099" y="5691180"/>
            <a:ext cx="4646259" cy="5962"/>
          </a:xfrm>
          <a:prstGeom prst="straightConnector1">
            <a:avLst/>
          </a:prstGeom>
          <a:ln w="69850">
            <a:tailEnd type="triangle"/>
          </a:ln>
          <a:effectLst>
            <a:glow rad="381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 flipH="1">
            <a:off x="1735099" y="4136571"/>
            <a:ext cx="4582547" cy="22444"/>
          </a:xfrm>
          <a:prstGeom prst="straightConnector1">
            <a:avLst/>
          </a:prstGeom>
          <a:ln w="69850">
            <a:tailEnd type="triangle"/>
          </a:ln>
          <a:effectLst>
            <a:glow rad="381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2495039" y="3773860"/>
            <a:ext cx="312637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HTML / JavaScript / CSS Response</a:t>
            </a: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63" y="4418720"/>
            <a:ext cx="773959" cy="773959"/>
          </a:xfrm>
          <a:prstGeom prst="rect">
            <a:avLst/>
          </a:prstGeom>
        </p:spPr>
      </p:pic>
      <p:sp>
        <p:nvSpPr>
          <p:cNvPr id="56" name="Rectángulo 55"/>
          <p:cNvSpPr/>
          <p:nvPr/>
        </p:nvSpPr>
        <p:spPr>
          <a:xfrm>
            <a:off x="423838" y="4544089"/>
            <a:ext cx="84505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Angular</a:t>
            </a:r>
          </a:p>
          <a:p>
            <a:r>
              <a:rPr lang="en-US" sz="1400" dirty="0">
                <a:solidFill>
                  <a:srgbClr val="505050"/>
                </a:solidFill>
              </a:rPr>
              <a:t>L</a:t>
            </a:r>
            <a:r>
              <a:rPr lang="en-US" sz="1400" dirty="0" smtClean="0">
                <a:solidFill>
                  <a:srgbClr val="505050"/>
                </a:solidFill>
              </a:rPr>
              <a:t>oads</a:t>
            </a:r>
          </a:p>
        </p:txBody>
      </p:sp>
      <p:cxnSp>
        <p:nvCxnSpPr>
          <p:cNvPr id="57" name="Conector recto de flecha 56"/>
          <p:cNvCxnSpPr/>
          <p:nvPr/>
        </p:nvCxnSpPr>
        <p:spPr>
          <a:xfrm flipH="1">
            <a:off x="1735099" y="6312107"/>
            <a:ext cx="4582547" cy="22444"/>
          </a:xfrm>
          <a:prstGeom prst="straightConnector1">
            <a:avLst/>
          </a:prstGeom>
          <a:ln w="69850">
            <a:tailEnd type="triangle"/>
          </a:ln>
          <a:effectLst>
            <a:glow rad="381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ángulo 57"/>
          <p:cNvSpPr/>
          <p:nvPr/>
        </p:nvSpPr>
        <p:spPr>
          <a:xfrm>
            <a:off x="3571966" y="5958414"/>
            <a:ext cx="90130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3302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Creating a JSON File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226396" y="2033457"/>
            <a:ext cx="8324070" cy="34094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Get a full fake REST API </a:t>
            </a:r>
            <a:r>
              <a:rPr lang="en-US" sz="1400" dirty="0" smtClean="0"/>
              <a:t>with JSON Server.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Ensure our application includes the libraries it needs to do Http calls.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Tell our injector about the http provider.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Inject the http dependency into our service and make the http get request</a:t>
            </a:r>
            <a:r>
              <a:rPr lang="en-US" sz="1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Listen for data returned by this request.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9" y="701458"/>
            <a:ext cx="773959" cy="773959"/>
          </a:xfrm>
          <a:prstGeom prst="rect">
            <a:avLst/>
          </a:prstGeom>
        </p:spPr>
      </p:pic>
      <p:grpSp>
        <p:nvGrpSpPr>
          <p:cNvPr id="60" name="Grupo 59"/>
          <p:cNvGrpSpPr/>
          <p:nvPr/>
        </p:nvGrpSpPr>
        <p:grpSpPr>
          <a:xfrm>
            <a:off x="4266361" y="1820650"/>
            <a:ext cx="2125732" cy="565368"/>
            <a:chOff x="3849188" y="3420432"/>
            <a:chExt cx="4177994" cy="1064482"/>
          </a:xfrm>
        </p:grpSpPr>
        <p:sp>
          <p:nvSpPr>
            <p:cNvPr id="61" name="Rectángulo redondeado 60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2" name="Conector recto 61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bject 14"/>
            <p:cNvSpPr txBox="1"/>
            <p:nvPr/>
          </p:nvSpPr>
          <p:spPr>
            <a:xfrm>
              <a:off x="4848380" y="3806800"/>
              <a:ext cx="3178802" cy="41716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100" b="1" dirty="0" err="1" smtClean="0">
                  <a:solidFill>
                    <a:srgbClr val="505050"/>
                  </a:solidFill>
                </a:rPr>
                <a:t>item.json</a:t>
              </a:r>
              <a:endParaRPr sz="11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6424734" y="2469439"/>
            <a:ext cx="2125732" cy="565368"/>
            <a:chOff x="3849188" y="3420432"/>
            <a:chExt cx="4177994" cy="1064482"/>
          </a:xfrm>
        </p:grpSpPr>
        <p:sp>
          <p:nvSpPr>
            <p:cNvPr id="69" name="Rectángulo redondeado 68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bject 14"/>
            <p:cNvSpPr txBox="1"/>
            <p:nvPr/>
          </p:nvSpPr>
          <p:spPr>
            <a:xfrm>
              <a:off x="4848379" y="3806800"/>
              <a:ext cx="3178803" cy="34648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100" b="1" dirty="0" err="1" smtClean="0">
                  <a:solidFill>
                    <a:srgbClr val="505050"/>
                  </a:solidFill>
                </a:rPr>
                <a:t>app.module.ts</a:t>
              </a:r>
              <a:endParaRPr sz="11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4025899" y="3172790"/>
            <a:ext cx="2125732" cy="565368"/>
            <a:chOff x="3849188" y="3420432"/>
            <a:chExt cx="4177994" cy="1064482"/>
          </a:xfrm>
        </p:grpSpPr>
        <p:sp>
          <p:nvSpPr>
            <p:cNvPr id="77" name="Rectángulo redondeado 76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8" name="Conector recto 77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bject 14"/>
            <p:cNvSpPr txBox="1"/>
            <p:nvPr/>
          </p:nvSpPr>
          <p:spPr>
            <a:xfrm>
              <a:off x="4848379" y="3806800"/>
              <a:ext cx="3178803" cy="34648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100" b="1" dirty="0" err="1" smtClean="0">
                  <a:solidFill>
                    <a:srgbClr val="505050"/>
                  </a:solidFill>
                </a:rPr>
                <a:t>app.module.ts</a:t>
              </a:r>
              <a:endParaRPr sz="11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6573897" y="3761533"/>
            <a:ext cx="2125732" cy="565368"/>
            <a:chOff x="3849188" y="3420432"/>
            <a:chExt cx="4177994" cy="1064482"/>
          </a:xfrm>
        </p:grpSpPr>
        <p:sp>
          <p:nvSpPr>
            <p:cNvPr id="85" name="Rectángulo redondeado 84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bject 14"/>
            <p:cNvSpPr txBox="1"/>
            <p:nvPr/>
          </p:nvSpPr>
          <p:spPr>
            <a:xfrm>
              <a:off x="4848379" y="3806800"/>
              <a:ext cx="3178803" cy="34648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100" b="1" dirty="0" err="1" smtClean="0">
                  <a:solidFill>
                    <a:srgbClr val="505050"/>
                  </a:solidFill>
                </a:rPr>
                <a:t>item-list.service.ts</a:t>
              </a:r>
              <a:endParaRPr sz="11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92" name="Grupo 91"/>
          <p:cNvGrpSpPr/>
          <p:nvPr/>
        </p:nvGrpSpPr>
        <p:grpSpPr>
          <a:xfrm>
            <a:off x="3941596" y="4425693"/>
            <a:ext cx="2125732" cy="565368"/>
            <a:chOff x="3849188" y="3420432"/>
            <a:chExt cx="4177994" cy="1064482"/>
          </a:xfrm>
        </p:grpSpPr>
        <p:sp>
          <p:nvSpPr>
            <p:cNvPr id="93" name="Rectángulo redondeado 92"/>
            <p:cNvSpPr/>
            <p:nvPr/>
          </p:nvSpPr>
          <p:spPr>
            <a:xfrm>
              <a:off x="3849188" y="3420432"/>
              <a:ext cx="879565" cy="1064482"/>
            </a:xfrm>
            <a:prstGeom prst="roundRect">
              <a:avLst/>
            </a:prstGeom>
            <a:noFill/>
            <a:ln w="44450">
              <a:solidFill>
                <a:schemeClr val="tx2"/>
              </a:solidFill>
            </a:ln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4" name="Conector recto 93"/>
            <p:cNvCxnSpPr/>
            <p:nvPr/>
          </p:nvCxnSpPr>
          <p:spPr>
            <a:xfrm>
              <a:off x="4023061" y="3650751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4023061" y="3777025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4027412" y="39076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4027412" y="4212460"/>
              <a:ext cx="36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4023063" y="4060058"/>
              <a:ext cx="540000" cy="0"/>
            </a:xfrm>
            <a:prstGeom prst="line">
              <a:avLst/>
            </a:prstGeom>
            <a:ln w="34925"/>
            <a:effectLst>
              <a:glow rad="381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bject 14"/>
            <p:cNvSpPr txBox="1"/>
            <p:nvPr/>
          </p:nvSpPr>
          <p:spPr>
            <a:xfrm>
              <a:off x="4848379" y="3806800"/>
              <a:ext cx="3178803" cy="34648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s-ES" sz="1100" b="1" dirty="0" err="1" smtClean="0">
                  <a:solidFill>
                    <a:srgbClr val="505050"/>
                  </a:solidFill>
                </a:rPr>
                <a:t>Item-list.component.ts</a:t>
              </a:r>
              <a:endParaRPr sz="1100" b="1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ciety xmlns="b9ca26b6-bcb1-461e-8181-df370fb92cf6">everis Spain</Society>
    <Information xmlns="b9ca26b6-bcb1-461e-8181-df370fb92cf6">Corporate presentations (templates)</Information>
    <Information_x0020_Period xmlns="b9ca26b6-bcb1-461e-8181-df370fb92cf6">2017</Information_x0020_Period>
    <Comments xmlns="b9ca26b6-bcb1-461e-8181-df370fb92c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EE621104AC4A47AC07954ECDEAA4D5" ma:contentTypeVersion="4" ma:contentTypeDescription="Create a new document." ma:contentTypeScope="" ma:versionID="3339e23ba6db802b38e74a19f7bb1de2">
  <xsd:schema xmlns:xsd="http://www.w3.org/2001/XMLSchema" xmlns:xs="http://www.w3.org/2001/XMLSchema" xmlns:p="http://schemas.microsoft.com/office/2006/metadata/properties" xmlns:ns2="b9ca26b6-bcb1-461e-8181-df370fb92cf6" targetNamespace="http://schemas.microsoft.com/office/2006/metadata/properties" ma:root="true" ma:fieldsID="a44145efa1ff25ffb034b8cc449b9cae" ns2:_="">
    <xsd:import namespace="b9ca26b6-bcb1-461e-8181-df370fb92cf6"/>
    <xsd:element name="properties">
      <xsd:complexType>
        <xsd:sequence>
          <xsd:element name="documentManagement">
            <xsd:complexType>
              <xsd:all>
                <xsd:element ref="ns2:Information" minOccurs="0"/>
                <xsd:element ref="ns2:Society" minOccurs="0"/>
                <xsd:element ref="ns2:Information_x0020_Period" minOccurs="0"/>
                <xsd:element ref="ns2:Comm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a26b6-bcb1-461e-8181-df370fb92cf6" elementFormDefault="qualified">
    <xsd:import namespace="http://schemas.microsoft.com/office/2006/documentManagement/types"/>
    <xsd:import namespace="http://schemas.microsoft.com/office/infopath/2007/PartnerControls"/>
    <xsd:element name="Information" ma:index="2" nillable="true" ma:displayName="Information" ma:format="Dropdown" ma:internalName="Information">
      <xsd:simpleType>
        <xsd:restriction base="dms:Choice">
          <xsd:enumeration value="Annual Reports"/>
          <xsd:enumeration value="everis University"/>
          <xsd:enumeration value="Global Mobility"/>
          <xsd:enumeration value="Highlights"/>
          <xsd:enumeration value="People"/>
          <xsd:enumeration value="Corporate presentations (templates)"/>
          <xsd:enumeration value="Company Information Security"/>
          <xsd:enumeration value="Employees Information"/>
          <xsd:enumeration value="Cuentas Bancarias"/>
        </xsd:restriction>
      </xsd:simpleType>
    </xsd:element>
    <xsd:element name="Society" ma:index="3" nillable="true" ma:displayName="Society" ma:default="everis Spain" ma:format="Dropdown" ma:internalName="Society">
      <xsd:simpleType>
        <xsd:union memberTypes="dms:Text">
          <xsd:simpleType>
            <xsd:restriction base="dms:Choice">
              <xsd:enumeration value="everis Spain"/>
              <xsd:enumeration value="everis Italia"/>
              <xsd:enumeration value="everis Portugal"/>
              <xsd:enumeration value="everis USA"/>
              <xsd:enumeration value="everis UK (everis Consultancy)"/>
              <xsd:enumeration value="everis Aragón"/>
              <xsd:enumeration value="everis ITS"/>
              <xsd:enumeration value="everis BPO SLU"/>
              <xsd:enumeration value="Arilion"/>
              <xsd:enumeration value="everis Perú"/>
              <xsd:enumeration value="everis BPO Perú"/>
              <xsd:enumeration value="everis México"/>
              <xsd:enumeration value="everis BPO México"/>
              <xsd:enumeration value="everis Argentina"/>
              <xsd:enumeration value="everis Colombia"/>
              <xsd:enumeration value="everis BPO Colombia"/>
              <xsd:enumeration value="everis Brasil"/>
              <xsd:enumeration value="everis BPO Brasil"/>
              <xsd:enumeration value="everis Chile"/>
              <xsd:enumeration value="everis Training Chile"/>
              <xsd:enumeration value="everis BPO Chile"/>
              <xsd:enumeration value="everis Centers Group"/>
              <xsd:enumeration value="everis Centers"/>
              <xsd:enumeration value="everis Initiatives"/>
              <xsd:enumeration value="Exeleria (everis Ingeniería)"/>
              <xsd:enumeration value="everis Aeroespacial y Defensa (AEDE)"/>
              <xsd:enumeration value="everis Mobile"/>
              <xsd:enumeration value="Everpross"/>
              <xsd:enumeration value="everis Participaciones"/>
              <xsd:enumeration value="NTT Data"/>
              <xsd:enumeration value="Global"/>
            </xsd:restriction>
          </xsd:simpleType>
        </xsd:union>
      </xsd:simpleType>
    </xsd:element>
    <xsd:element name="Information_x0020_Period" ma:index="4" nillable="true" ma:displayName="Information Period" ma:format="Dropdown" ma:internalName="Information_x0020_Period">
      <xsd:simpleType>
        <xsd:union memberTypes="dms:Text">
          <xsd:simpleType>
            <xsd:restriction base="dms:Choice">
              <xsd:enumeration value="2011"/>
              <xsd:enumeration value="2012"/>
              <xsd:enumeration value="2012-2013"/>
              <xsd:enumeration value="2013"/>
              <xsd:enumeration value="2013-2014"/>
              <xsd:enumeration value="2014"/>
              <xsd:enumeration value="2014-2015"/>
              <xsd:enumeration value="2015"/>
              <xsd:enumeration value="2016"/>
              <xsd:enumeration value="2017"/>
            </xsd:restriction>
          </xsd:simpleType>
        </xsd:union>
      </xsd:simpleType>
    </xsd:element>
    <xsd:element name="Comments" ma:index="5" nillable="true" ma:displayName="Comments" ma:internalName="Comment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6448CB-DA8A-4691-8577-12566BC2F60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b9ca26b6-bcb1-461e-8181-df370fb92cf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D0F023-1AD4-4BD6-8156-F522AD3DEC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D00E5-FD1D-4A97-BF58-F34FE40FD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ca26b6-bcb1-461e-8181-df370fb92c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34239</TotalTime>
  <Words>5492</Words>
  <Application>Microsoft Office PowerPoint</Application>
  <PresentationFormat>Presentación en pantalla (4:3)</PresentationFormat>
  <Paragraphs>915</Paragraphs>
  <Slides>144</Slides>
  <Notes>120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144</vt:i4>
      </vt:variant>
    </vt:vector>
  </HeadingPairs>
  <TitlesOfParts>
    <vt:vector size="155" baseType="lpstr">
      <vt:lpstr>Arial Unicode MS</vt:lpstr>
      <vt:lpstr>Arial</vt:lpstr>
      <vt:lpstr>Calibri</vt:lpstr>
      <vt:lpstr>Consolas</vt:lpstr>
      <vt:lpstr>Courier New</vt:lpstr>
      <vt:lpstr>inherit</vt:lpstr>
      <vt:lpstr>Lucida Sans</vt:lpstr>
      <vt:lpstr>Operator Mono</vt:lpstr>
      <vt:lpstr>SFMono-Regular</vt:lpstr>
      <vt:lpstr>Wingdings</vt:lpstr>
      <vt:lpstr>Tema de Office</vt:lpstr>
      <vt:lpstr>Presentación de PowerPoint</vt:lpstr>
      <vt:lpstr>Presentación de PowerPoint</vt:lpstr>
      <vt:lpstr>Taller de Angular</vt:lpstr>
      <vt:lpstr>Taller de Angular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Juan Antonio Herrerias Berbel</cp:lastModifiedBy>
  <cp:revision>471</cp:revision>
  <dcterms:created xsi:type="dcterms:W3CDTF">2017-02-15T12:06:26Z</dcterms:created>
  <dcterms:modified xsi:type="dcterms:W3CDTF">2018-07-30T11:51:24Z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0x010100E1EE621104AC4A47AC07954ECDEAA4D5</vt:lpwstr>
  </property>
</Properties>
</file>